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406" r:id="rId3"/>
    <p:sldId id="411" r:id="rId4"/>
    <p:sldId id="409" r:id="rId5"/>
    <p:sldId id="449" r:id="rId6"/>
    <p:sldId id="445" r:id="rId7"/>
    <p:sldId id="412" r:id="rId8"/>
    <p:sldId id="444" r:id="rId9"/>
    <p:sldId id="450" r:id="rId10"/>
    <p:sldId id="410" r:id="rId11"/>
    <p:sldId id="413" r:id="rId12"/>
    <p:sldId id="446" r:id="rId13"/>
    <p:sldId id="415" r:id="rId14"/>
    <p:sldId id="452" r:id="rId15"/>
    <p:sldId id="417" r:id="rId16"/>
    <p:sldId id="418" r:id="rId17"/>
    <p:sldId id="414" r:id="rId18"/>
    <p:sldId id="419" r:id="rId19"/>
    <p:sldId id="447" r:id="rId20"/>
    <p:sldId id="421" r:id="rId21"/>
    <p:sldId id="423" r:id="rId22"/>
    <p:sldId id="425" r:id="rId23"/>
    <p:sldId id="426" r:id="rId24"/>
    <p:sldId id="427" r:id="rId25"/>
    <p:sldId id="448" r:id="rId26"/>
    <p:sldId id="443" r:id="rId27"/>
    <p:sldId id="424" r:id="rId28"/>
    <p:sldId id="428" r:id="rId29"/>
    <p:sldId id="429" r:id="rId30"/>
    <p:sldId id="430" r:id="rId31"/>
    <p:sldId id="431" r:id="rId32"/>
    <p:sldId id="432" r:id="rId33"/>
    <p:sldId id="433" r:id="rId34"/>
    <p:sldId id="434" r:id="rId35"/>
    <p:sldId id="436" r:id="rId36"/>
    <p:sldId id="435" r:id="rId37"/>
    <p:sldId id="437" r:id="rId38"/>
    <p:sldId id="438" r:id="rId39"/>
    <p:sldId id="439" r:id="rId40"/>
    <p:sldId id="440" r:id="rId41"/>
    <p:sldId id="441" r:id="rId42"/>
    <p:sldId id="405" r:id="rId43"/>
    <p:sldId id="293" r:id="rId44"/>
    <p:sldId id="306" r:id="rId45"/>
    <p:sldId id="416" r:id="rId46"/>
    <p:sldId id="422" r:id="rId47"/>
    <p:sldId id="451" r:id="rId4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95033" autoAdjust="0"/>
  </p:normalViewPr>
  <p:slideViewPr>
    <p:cSldViewPr snapToGrid="0">
      <p:cViewPr varScale="1">
        <p:scale>
          <a:sx n="78" d="100"/>
          <a:sy n="78" d="100"/>
        </p:scale>
        <p:origin x="1061"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82274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950155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09159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Portenta</a:t>
            </a:r>
            <a:r>
              <a:rPr lang="pt-BR" dirty="0"/>
              <a:t>, é possível executar aplicações de detecção de objetos.</a:t>
            </a:r>
          </a:p>
          <a:p>
            <a:endParaRPr lang="pt-BR" dirty="0"/>
          </a:p>
          <a:p>
            <a:r>
              <a:rPr lang="pt-BR" dirty="0"/>
              <a:t>O </a:t>
            </a:r>
            <a:r>
              <a:rPr lang="pt-BR" dirty="0" err="1"/>
              <a:t>Wio</a:t>
            </a:r>
            <a:r>
              <a:rPr lang="pt-BR" dirty="0"/>
              <a:t> Terminal tem um display LCD.</a:t>
            </a:r>
          </a:p>
          <a:p>
            <a:endParaRPr lang="pt-BR" dirty="0"/>
          </a:p>
          <a:p>
            <a:r>
              <a:rPr lang="pt-BR" b="0" i="0" dirty="0">
                <a:solidFill>
                  <a:srgbClr val="374151"/>
                </a:solidFill>
                <a:effectLst/>
                <a:latin typeface="Söhne"/>
              </a:rPr>
              <a:t>Um dispositivo </a:t>
            </a:r>
            <a:r>
              <a:rPr lang="pt-BR" b="0" i="0" dirty="0" err="1">
                <a:solidFill>
                  <a:srgbClr val="374151"/>
                </a:solidFill>
                <a:effectLst/>
                <a:latin typeface="Söhne"/>
              </a:rPr>
              <a:t>IoT</a:t>
            </a:r>
            <a:r>
              <a:rPr lang="pt-BR" b="0" i="0" dirty="0">
                <a:solidFill>
                  <a:srgbClr val="374151"/>
                </a:solidFill>
                <a:effectLst/>
                <a:latin typeface="Söhne"/>
              </a:rPr>
              <a:t> (Internet das Coisas) é um dispositivo físico que está conectado à internet e tem a capacidade de coletar, enviar e receber dados, permitindo interações e controle remoto em tempo real, além de integração com outros dispositivos e sistemas.</a:t>
            </a:r>
          </a:p>
          <a:p>
            <a:endParaRPr lang="pt-BR" b="0" i="0" dirty="0">
              <a:solidFill>
                <a:srgbClr val="374151"/>
              </a:solidFill>
              <a:effectLst/>
              <a:latin typeface="Söhne"/>
            </a:endParaRPr>
          </a:p>
          <a:p>
            <a:r>
              <a:rPr lang="pt-BR" b="0" i="0" dirty="0">
                <a:solidFill>
                  <a:srgbClr val="374151"/>
                </a:solidFill>
                <a:effectLst/>
                <a:latin typeface="Söhne"/>
              </a:rPr>
              <a:t>um "</a:t>
            </a:r>
            <a:r>
              <a:rPr lang="pt-BR" b="0" i="0" dirty="0" err="1">
                <a:solidFill>
                  <a:srgbClr val="374151"/>
                </a:solidFill>
                <a:effectLst/>
                <a:latin typeface="Söhne"/>
              </a:rPr>
              <a:t>endpoint</a:t>
            </a:r>
            <a:r>
              <a:rPr lang="pt-BR" b="0" i="0" dirty="0">
                <a:solidFill>
                  <a:srgbClr val="374151"/>
                </a:solidFill>
                <a:effectLst/>
                <a:latin typeface="Söhne"/>
              </a:rPr>
              <a:t>" é um ponto final ou um dispositivo final de uma comunicação de rede. Pode ser um computador, um dispositivo </a:t>
            </a:r>
            <a:r>
              <a:rPr lang="pt-BR" b="0" i="0" dirty="0" err="1">
                <a:solidFill>
                  <a:srgbClr val="374151"/>
                </a:solidFill>
                <a:effectLst/>
                <a:latin typeface="Söhne"/>
              </a:rPr>
              <a:t>IoT</a:t>
            </a:r>
            <a:r>
              <a:rPr lang="pt-BR" b="0" i="0" dirty="0">
                <a:solidFill>
                  <a:srgbClr val="374151"/>
                </a:solidFill>
                <a:effectLst/>
                <a:latin typeface="Söhne"/>
              </a:rPr>
              <a:t>, um servidor ou qualquer outro dispositivo que inicie ou receba dados em uma rede de comunicação.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Praticamente todo sistema embarcado usa processadores ARM por várias razões, sendo algumas das principais:</a:t>
            </a:r>
          </a:p>
          <a:p>
            <a:pPr algn="l">
              <a:buFont typeface="+mj-lt"/>
              <a:buAutoNum type="arabicPeriod"/>
            </a:pPr>
            <a:r>
              <a:rPr lang="pt-BR" b="0" i="0" dirty="0">
                <a:solidFill>
                  <a:srgbClr val="000000"/>
                </a:solidFill>
                <a:effectLst/>
                <a:latin typeface="Söhne"/>
              </a:rPr>
              <a:t>Eficiência Energética: Os processadores ARM são conhecidos por sua eficiência energética. Eles consomem menos energia em comparação com muitas outras arquiteturas de processadores, o que é crucial para dispositivos alimentados por baterias ou com restrições de energia.</a:t>
            </a:r>
          </a:p>
          <a:p>
            <a:pPr algn="l">
              <a:buFont typeface="+mj-lt"/>
              <a:buAutoNum type="arabicPeriod"/>
            </a:pPr>
            <a:r>
              <a:rPr lang="pt-BR" b="0" i="0" dirty="0">
                <a:solidFill>
                  <a:srgbClr val="000000"/>
                </a:solidFill>
                <a:effectLst/>
                <a:latin typeface="Söhne"/>
              </a:rPr>
              <a:t>Baixo Custo: A arquitetura ARM oferece uma variedade de núcleos e opções de licenciamento que permitem aos fabricantes produzir chips personalizados para atender a necessidades específicas. Essa flexibilidade pode levar a um menor custo de produção para sistemas embarcados.</a:t>
            </a:r>
          </a:p>
          <a:p>
            <a:pPr algn="l">
              <a:buFont typeface="+mj-lt"/>
              <a:buAutoNum type="arabicPeriod"/>
            </a:pPr>
            <a:r>
              <a:rPr lang="pt-BR" b="0" i="0" dirty="0">
                <a:solidFill>
                  <a:srgbClr val="000000"/>
                </a:solidFill>
                <a:effectLst/>
                <a:latin typeface="Söhne"/>
              </a:rPr>
              <a:t>Tamanho Compacto: Os processadores ARM geralmente possuem uma arquitetura de conjunto de instruções reduzido e um tamanho menor de silício, o que torna esses chips ideais para sistemas embarcados com recursos de hardware limitados.</a:t>
            </a:r>
          </a:p>
          <a:p>
            <a:pPr algn="l">
              <a:buFont typeface="+mj-lt"/>
              <a:buAutoNum type="arabicPeriod"/>
            </a:pPr>
            <a:r>
              <a:rPr lang="pt-BR" b="0" i="0" dirty="0">
                <a:solidFill>
                  <a:srgbClr val="000000"/>
                </a:solidFill>
                <a:effectLst/>
                <a:latin typeface="Söhne"/>
              </a:rPr>
              <a:t>Desempenho Equilibrado: Os processadores ARM oferecem um bom equilíbrio entre desempenho e consumo de energia. Isso é importante para sistemas embarcados, onde o objetivo é fornecer funcionalidades adequadas sem consumir muita energia.</a:t>
            </a:r>
          </a:p>
          <a:p>
            <a:pPr algn="l">
              <a:buFont typeface="+mj-lt"/>
              <a:buAutoNum type="arabicPeriod"/>
            </a:pPr>
            <a:r>
              <a:rPr lang="pt-BR" b="0" i="0" dirty="0">
                <a:solidFill>
                  <a:srgbClr val="000000"/>
                </a:solidFill>
                <a:effectLst/>
                <a:latin typeface="Söhne"/>
              </a:rPr>
              <a:t>Ecossistema e Suporte: A arquitetura ARM é amplamente adotada e possui um ecossistema rico de desenvolvimento de software, bibliotecas, ferramentas e sistemas operacionais. Isso facilita o desenvolvimento de software e a integração com outras tecnologias.</a:t>
            </a:r>
          </a:p>
          <a:p>
            <a:pPr algn="l">
              <a:buFont typeface="+mj-lt"/>
              <a:buAutoNum type="arabicPeriod"/>
            </a:pPr>
            <a:r>
              <a:rPr lang="pt-BR" b="0" i="0" dirty="0">
                <a:solidFill>
                  <a:srgbClr val="000000"/>
                </a:solidFill>
                <a:effectLst/>
                <a:latin typeface="Söhne"/>
              </a:rPr>
              <a:t>Versatilidade: Os processadores ARM são usados em uma ampla variedade de dispositivos, desde dispositivos </a:t>
            </a:r>
            <a:r>
              <a:rPr lang="pt-BR" b="0" i="0" dirty="0" err="1">
                <a:solidFill>
                  <a:srgbClr val="000000"/>
                </a:solidFill>
                <a:effectLst/>
                <a:latin typeface="Söhne"/>
              </a:rPr>
              <a:t>IoT</a:t>
            </a:r>
            <a:r>
              <a:rPr lang="pt-BR" b="0" i="0" dirty="0">
                <a:solidFill>
                  <a:srgbClr val="000000"/>
                </a:solidFill>
                <a:effectLst/>
                <a:latin typeface="Söhne"/>
              </a:rPr>
              <a:t> de baixo consumo de energia até smartphones, tablets, sistemas de entretenimento e até mesmo servidores de alto desempenho. Essa versatilidade torna os chips ARM uma escolha atraente para muitos fabricantes.</a:t>
            </a:r>
          </a:p>
          <a:p>
            <a:pPr algn="l">
              <a:buFont typeface="+mj-lt"/>
              <a:buAutoNum type="arabicPeriod"/>
            </a:pPr>
            <a:r>
              <a:rPr lang="pt-BR" b="0" i="0" dirty="0">
                <a:solidFill>
                  <a:srgbClr val="000000"/>
                </a:solidFill>
                <a:effectLst/>
                <a:latin typeface="Söhne"/>
              </a:rPr>
              <a:t>Escalabilidade: A arquitetura ARM oferece opções escaláveis, permitindo que os fabricantes escolham entre uma variedade de núcleos com diferentes níveis de desempenho e recursos, adaptando-os às necessidades específicas de seus sistemas embarcados.</a:t>
            </a:r>
          </a:p>
          <a:p>
            <a:pPr algn="l"/>
            <a:r>
              <a:rPr lang="pt-BR" b="0" i="0" dirty="0">
                <a:solidFill>
                  <a:srgbClr val="000000"/>
                </a:solidFill>
                <a:effectLst/>
                <a:latin typeface="Söhne"/>
              </a:rPr>
              <a:t>Em resumo, os processadores ARM são amplamente utilizados em sistemas embarcados devido à sua eficiência energética, custo competitivo, tamanho compacto, desempenho equilibrado e suporte abrangente, tornando-os uma escolha popular para uma ampla variedade de aplicações.</a:t>
            </a:r>
          </a:p>
          <a:p>
            <a:endParaRPr lang="pt-BR" b="0" i="0" dirty="0">
              <a:solidFill>
                <a:srgbClr val="000000"/>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pt-BR" b="0" i="0" dirty="0">
                <a:solidFill>
                  <a:srgbClr val="000000"/>
                </a:solidFill>
                <a:effectLst/>
                <a:latin typeface="Söhne"/>
              </a:rPr>
            </a:b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5030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3781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08/08/2023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3.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45.png"/><Relationship Id="rId4" Type="http://schemas.openxmlformats.org/officeDocument/2006/relationships/hyperlink" Target="https://openclipart.org/detail/26557/raemi_check_mar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4.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9.jpeg"/><Relationship Id="rId7"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A CPU é a </a:t>
            </a:r>
            <a:r>
              <a:rPr lang="pt-BR" b="1" i="1" dirty="0"/>
              <a:t>parte principal do computador</a:t>
            </a:r>
            <a:r>
              <a:rPr lang="pt-BR" dirty="0"/>
              <a:t>, mas para que ela funcione, </a:t>
            </a:r>
            <a:r>
              <a:rPr lang="pt-BR" b="1" i="1" dirty="0"/>
              <a:t>são necessários outros componentes</a:t>
            </a:r>
            <a:r>
              <a:rPr lang="pt-BR" dirty="0"/>
              <a:t>, como: </a:t>
            </a:r>
          </a:p>
          <a:p>
            <a:pPr lvl="1">
              <a:buFont typeface="Wingdings" panose="05000000000000000000" pitchFamily="2" charset="2"/>
              <a:buChar char="§"/>
            </a:pPr>
            <a:r>
              <a:rPr lang="pt-BR" dirty="0"/>
              <a:t>sistema de </a:t>
            </a:r>
            <a:r>
              <a:rPr lang="pt-BR" i="1" dirty="0" err="1"/>
              <a:t>clock</a:t>
            </a:r>
            <a:endParaRPr lang="pt-BR" dirty="0"/>
          </a:p>
          <a:p>
            <a:pPr lvl="1">
              <a:buFont typeface="Wingdings" panose="05000000000000000000" pitchFamily="2" charset="2"/>
              <a:buChar char="§"/>
            </a:pPr>
            <a:r>
              <a:rPr lang="pt-BR" dirty="0"/>
              <a:t>memórias volátil e não-volátil, </a:t>
            </a:r>
          </a:p>
          <a:p>
            <a:pPr lvl="1">
              <a:buFont typeface="Wingdings" panose="05000000000000000000" pitchFamily="2" charset="2"/>
              <a:buChar char="§"/>
            </a:pPr>
            <a:r>
              <a:rPr lang="pt-BR" dirty="0"/>
              <a:t>controladores de I/O, </a:t>
            </a:r>
          </a:p>
          <a:p>
            <a:pPr lvl="1">
              <a:buFont typeface="Wingdings" panose="05000000000000000000" pitchFamily="2" charset="2"/>
              <a:buChar char="§"/>
            </a:pPr>
            <a:r>
              <a:rPr lang="pt-BR" dirty="0"/>
              <a:t>interfaces de comunicação, </a:t>
            </a:r>
          </a:p>
          <a:p>
            <a:pPr lvl="1">
              <a:buFont typeface="Wingdings" panose="05000000000000000000" pitchFamily="2" charset="2"/>
              <a:buChar char="§"/>
            </a:pPr>
            <a:r>
              <a:rPr lang="pt-BR" dirty="0"/>
              <a:t>timers,</a:t>
            </a:r>
          </a:p>
          <a:p>
            <a:pPr lvl="1">
              <a:buFont typeface="Wingdings" panose="05000000000000000000" pitchFamily="2" charset="2"/>
              <a:buChar char="§"/>
            </a:pPr>
            <a:r>
              <a:rPr lang="pt-BR" dirty="0"/>
              <a:t>etc.</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3">
            <a:extLst>
              <a:ext uri="{FF2B5EF4-FFF2-40B4-BE49-F238E27FC236}">
                <a16:creationId xmlns:a16="http://schemas.microsoft.com/office/drawing/2014/main" id="{39088F56-F2FC-3879-38A6-8CA75253EE59}"/>
              </a:ext>
            </a:extLst>
          </p:cNvPr>
          <p:cNvSpPr/>
          <p:nvPr/>
        </p:nvSpPr>
        <p:spPr>
          <a:xfrm>
            <a:off x="581374" y="4284321"/>
            <a:ext cx="662609" cy="3578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err="1">
                <a:solidFill>
                  <a:schemeClr val="tx1"/>
                </a:solidFill>
              </a:rPr>
              <a:t>clock</a:t>
            </a:r>
            <a:endParaRPr lang="pt-BR" i="1" dirty="0">
              <a:solidFill>
                <a:schemeClr val="tx1"/>
              </a:solidFill>
            </a:endParaRPr>
          </a:p>
        </p:txBody>
      </p:sp>
      <p:cxnSp>
        <p:nvCxnSpPr>
          <p:cNvPr id="16" name="Conector de Seta Reta 15">
            <a:extLst>
              <a:ext uri="{FF2B5EF4-FFF2-40B4-BE49-F238E27FC236}">
                <a16:creationId xmlns:a16="http://schemas.microsoft.com/office/drawing/2014/main" id="{8D716017-65EF-93DB-6677-FA7217576175}"/>
              </a:ext>
            </a:extLst>
          </p:cNvPr>
          <p:cNvCxnSpPr>
            <a:stCxn id="4" idx="0"/>
            <a:endCxn id="5" idx="2"/>
          </p:cNvCxnSpPr>
          <p:nvPr/>
        </p:nvCxnSpPr>
        <p:spPr>
          <a:xfrm flipV="1">
            <a:off x="912679" y="4015129"/>
            <a:ext cx="356" cy="269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334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Em um computador de uso geral, </a:t>
            </a:r>
            <a:r>
              <a:rPr lang="pt-BR" b="1" i="1" dirty="0"/>
              <a:t>todos</a:t>
            </a:r>
            <a:r>
              <a:rPr lang="pt-BR" dirty="0"/>
              <a:t> </a:t>
            </a:r>
            <a:r>
              <a:rPr lang="pt-BR" b="1" i="1" dirty="0"/>
              <a:t>estes componentes são chips separados </a:t>
            </a:r>
            <a:r>
              <a:rPr lang="pt-BR" dirty="0"/>
              <a:t>soldados ou conectados à placa mãe e </a:t>
            </a:r>
            <a:r>
              <a:rPr lang="pt-BR" b="1" i="1" dirty="0"/>
              <a:t>interligados através do barramento </a:t>
            </a:r>
            <a:r>
              <a:rPr lang="pt-BR" dirty="0"/>
              <a:t>de comunicação disponibilizado pela </a:t>
            </a:r>
            <a:r>
              <a:rPr lang="pt-BR" b="1" i="1" dirty="0"/>
              <a:t>placa mãe</a:t>
            </a:r>
            <a:r>
              <a:rPr lang="pt-BR" dirty="0"/>
              <a:t>.</a:t>
            </a:r>
          </a:p>
        </p:txBody>
      </p:sp>
      <p:pic>
        <p:nvPicPr>
          <p:cNvPr id="1028" name="Picture 4" descr="How to Choose a Motherboard for Gaming (2023 Guide)">
            <a:extLst>
              <a:ext uri="{FF2B5EF4-FFF2-40B4-BE49-F238E27FC236}">
                <a16:creationId xmlns:a16="http://schemas.microsoft.com/office/drawing/2014/main" id="{5525797E-81F3-47BB-2415-766F3109F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4" y="2030587"/>
            <a:ext cx="5478516" cy="463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4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4166568"/>
          </a:xfrm>
        </p:spPr>
        <p:txBody>
          <a:bodyPr>
            <a:normAutofit/>
          </a:bodyPr>
          <a:lstStyle/>
          <a:p>
            <a:r>
              <a:rPr lang="pt-BR" b="0" i="0" dirty="0">
                <a:effectLst/>
              </a:rPr>
              <a:t>O microcontrolador é um </a:t>
            </a:r>
            <a:r>
              <a:rPr lang="pt-BR" b="1" i="1" dirty="0">
                <a:effectLst/>
              </a:rPr>
              <a:t>dispositivo completo em um único chip</a:t>
            </a:r>
            <a:r>
              <a:rPr lang="pt-BR" dirty="0"/>
              <a:t>.</a:t>
            </a:r>
            <a:endParaRPr lang="pt-BR" b="0" i="0" dirty="0">
              <a:effectLst/>
            </a:endParaRPr>
          </a:p>
          <a:p>
            <a:r>
              <a:rPr lang="pt-BR" dirty="0"/>
              <a:t>Ele</a:t>
            </a:r>
            <a:r>
              <a:rPr lang="pt-BR" b="0" i="0" dirty="0">
                <a:effectLst/>
              </a:rPr>
              <a:t> combina uma CPU com memórias, periféricos de entrada/saída, temporizadores e outros recursos, tornando-o </a:t>
            </a:r>
            <a:r>
              <a:rPr lang="pt-BR" b="1" i="1" dirty="0">
                <a:effectLst/>
              </a:rPr>
              <a:t>adequado para aplicações embarcadas</a:t>
            </a:r>
            <a:r>
              <a:rPr lang="pt-BR" b="0" i="0" dirty="0">
                <a:effectLst/>
              </a:rPr>
              <a:t>.</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
        <p:nvSpPr>
          <p:cNvPr id="13" name="CaixaDeTexto 12">
            <a:extLst>
              <a:ext uri="{FF2B5EF4-FFF2-40B4-BE49-F238E27FC236}">
                <a16:creationId xmlns:a16="http://schemas.microsoft.com/office/drawing/2014/main" id="{D548A02C-3E47-72D8-1633-374FDB8E0CA0}"/>
              </a:ext>
            </a:extLst>
          </p:cNvPr>
          <p:cNvSpPr txBox="1"/>
          <p:nvPr/>
        </p:nvSpPr>
        <p:spPr>
          <a:xfrm>
            <a:off x="838200" y="1426609"/>
            <a:ext cx="4244777" cy="369332"/>
          </a:xfrm>
          <a:prstGeom prst="rect">
            <a:avLst/>
          </a:prstGeom>
          <a:noFill/>
        </p:spPr>
        <p:txBody>
          <a:bodyPr wrap="square">
            <a:spAutoFit/>
          </a:bodyPr>
          <a:lstStyle/>
          <a:p>
            <a:r>
              <a:rPr lang="pt-BR" b="1" dirty="0"/>
              <a:t>M</a:t>
            </a:r>
            <a:r>
              <a:rPr lang="pt-BR" b="1" i="0" dirty="0">
                <a:effectLst/>
              </a:rPr>
              <a:t>icrocontrolador</a:t>
            </a:r>
            <a:endParaRPr lang="pt-BR" b="1" dirty="0"/>
          </a:p>
        </p:txBody>
      </p:sp>
    </p:spTree>
    <p:extLst>
      <p:ext uri="{BB962C8B-B14F-4D97-AF65-F5344CB8AC3E}">
        <p14:creationId xmlns:p14="http://schemas.microsoft.com/office/powerpoint/2010/main" val="261315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A08CA-BE8D-3D1F-58BE-8023788F61F4}"/>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4D722084-B769-F95F-42A9-974DEA124B8D}"/>
              </a:ext>
            </a:extLst>
          </p:cNvPr>
          <p:cNvSpPr>
            <a:spLocks noGrp="1"/>
          </p:cNvSpPr>
          <p:nvPr>
            <p:ph idx="1"/>
          </p:nvPr>
        </p:nvSpPr>
        <p:spPr>
          <a:xfrm>
            <a:off x="5717629" y="1825624"/>
            <a:ext cx="6253654" cy="5032375"/>
          </a:xfrm>
        </p:spPr>
        <p:txBody>
          <a:bodyPr>
            <a:normAutofit lnSpcReduction="10000"/>
          </a:bodyPr>
          <a:lstStyle/>
          <a:p>
            <a:r>
              <a:rPr lang="pt-BR" b="1" i="1" dirty="0"/>
              <a:t>D</a:t>
            </a:r>
            <a:r>
              <a:rPr lang="pt-BR" b="1" i="1" dirty="0">
                <a:effectLst/>
              </a:rPr>
              <a:t>ie</a:t>
            </a:r>
            <a:r>
              <a:rPr lang="pt-BR" b="0" i="0" dirty="0">
                <a:effectLst/>
              </a:rPr>
              <a:t> (ou pastilha) do microcontrolador RP2040.</a:t>
            </a:r>
          </a:p>
          <a:p>
            <a:pPr lvl="1">
              <a:buFont typeface="Wingdings" panose="05000000000000000000" pitchFamily="2" charset="2"/>
              <a:buChar char="§"/>
            </a:pPr>
            <a:r>
              <a:rPr lang="pt-BR" i="1" dirty="0"/>
              <a:t>Die</a:t>
            </a:r>
            <a:r>
              <a:rPr lang="pt-BR" dirty="0"/>
              <a:t> é bloco de material semicondutor onde um </a:t>
            </a:r>
            <a:r>
              <a:rPr lang="pt-BR" b="0" i="0" dirty="0">
                <a:effectLst/>
              </a:rPr>
              <a:t>circuito é fabricado.</a:t>
            </a:r>
          </a:p>
          <a:p>
            <a:r>
              <a:rPr lang="pt-BR" dirty="0"/>
              <a:t>Primeiro microcontrolador projetado pela </a:t>
            </a:r>
            <a:r>
              <a:rPr lang="pt-BR" b="1" i="1" dirty="0" err="1"/>
              <a:t>Raspberry</a:t>
            </a:r>
            <a:r>
              <a:rPr lang="pt-BR" b="1" i="1" dirty="0"/>
              <a:t> Pi Ltd</a:t>
            </a:r>
            <a:r>
              <a:rPr lang="pt-BR" dirty="0"/>
              <a:t>.</a:t>
            </a:r>
          </a:p>
          <a:p>
            <a:r>
              <a:rPr lang="pt-BR" dirty="0"/>
              <a:t>Contém um ARM Cortex-M0+ dual core de 32 bits.</a:t>
            </a:r>
          </a:p>
          <a:p>
            <a:r>
              <a:rPr lang="pt-BR" dirty="0"/>
              <a:t>Percebam que ele possui os componentes necessários para funcionar integrados em um pequeno </a:t>
            </a:r>
            <a:r>
              <a:rPr lang="pt-BR" i="1" dirty="0"/>
              <a:t>chip</a:t>
            </a:r>
            <a:r>
              <a:rPr lang="pt-BR" dirty="0"/>
              <a:t>.</a:t>
            </a:r>
          </a:p>
        </p:txBody>
      </p:sp>
      <p:pic>
        <p:nvPicPr>
          <p:cNvPr id="3074" name="Picture 2" descr="Floorplan of RP2040 with photo by John McMaster">
            <a:extLst>
              <a:ext uri="{FF2B5EF4-FFF2-40B4-BE49-F238E27FC236}">
                <a16:creationId xmlns:a16="http://schemas.microsoft.com/office/drawing/2014/main" id="{E7B3A7ED-7117-F5B5-42CE-1669C3395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820" y="1647924"/>
            <a:ext cx="3675118" cy="3562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wo RP2040 microcontroller chips">
            <a:extLst>
              <a:ext uri="{FF2B5EF4-FFF2-40B4-BE49-F238E27FC236}">
                <a16:creationId xmlns:a16="http://schemas.microsoft.com/office/drawing/2014/main" id="{5238D032-F3E7-CCBA-B9DF-BCE3AEDA8D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7" t="9446" r="7275" b="22982"/>
          <a:stretch/>
        </p:blipFill>
        <p:spPr bwMode="auto">
          <a:xfrm>
            <a:off x="1138273" y="5572041"/>
            <a:ext cx="841801" cy="10374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spberry Pi Pico - Rp2040 - Smart Componentes Eletronicos">
            <a:extLst>
              <a:ext uri="{FF2B5EF4-FFF2-40B4-BE49-F238E27FC236}">
                <a16:creationId xmlns:a16="http://schemas.microsoft.com/office/drawing/2014/main" id="{76FE6CB4-D0B1-3347-37C8-2ED3F9497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1" t="4638" r="4000" b="4638"/>
          <a:stretch/>
        </p:blipFill>
        <p:spPr bwMode="auto">
          <a:xfrm>
            <a:off x="2923378" y="5658261"/>
            <a:ext cx="1966560" cy="103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09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420414" y="1690688"/>
            <a:ext cx="5439555" cy="5167314"/>
          </a:xfrm>
        </p:spPr>
        <p:txBody>
          <a:bodyPr>
            <a:normAutofit fontScale="92500" lnSpcReduction="20000"/>
          </a:bodyPr>
          <a:lstStyle/>
          <a:p>
            <a:r>
              <a:rPr lang="pt-BR" b="1" i="1" dirty="0"/>
              <a:t>Cérebro</a:t>
            </a:r>
            <a:r>
              <a:rPr lang="pt-BR" dirty="0"/>
              <a:t> de um </a:t>
            </a:r>
            <a:r>
              <a:rPr lang="pt-BR" b="1" i="1" dirty="0"/>
              <a:t>sistema</a:t>
            </a:r>
            <a:r>
              <a:rPr lang="pt-BR" dirty="0"/>
              <a:t> </a:t>
            </a:r>
            <a:r>
              <a:rPr lang="pt-BR" b="1" i="1" dirty="0"/>
              <a:t>de uso geral</a:t>
            </a:r>
            <a:r>
              <a:rPr lang="pt-BR" dirty="0"/>
              <a:t>.</a:t>
            </a:r>
          </a:p>
          <a:p>
            <a:r>
              <a:rPr lang="pt-BR" dirty="0"/>
              <a:t>É </a:t>
            </a:r>
            <a:r>
              <a:rPr lang="pt-BR" b="1" i="1" dirty="0"/>
              <a:t>apenas a CPU</a:t>
            </a:r>
            <a:r>
              <a:rPr lang="pt-BR" dirty="0"/>
              <a:t>, memória, armazenamento, etc. são externos a ele.</a:t>
            </a:r>
          </a:p>
          <a:p>
            <a:r>
              <a:rPr lang="pt-BR" dirty="0"/>
              <a:t>Usado principalmente </a:t>
            </a:r>
            <a:r>
              <a:rPr lang="pt-BR" b="1" i="1" dirty="0"/>
              <a:t>sistemas de uso geral</a:t>
            </a:r>
            <a:r>
              <a:rPr lang="pt-BR" dirty="0"/>
              <a:t> como desktops, laptops e servidores.</a:t>
            </a:r>
          </a:p>
          <a:p>
            <a:r>
              <a:rPr lang="pt-BR" dirty="0"/>
              <a:t>Oferece </a:t>
            </a:r>
            <a:r>
              <a:rPr lang="pt-BR" b="1" i="1" dirty="0"/>
              <a:t>flexibilidade</a:t>
            </a:r>
            <a:r>
              <a:rPr lang="pt-BR" dirty="0"/>
              <a:t> </a:t>
            </a:r>
            <a:r>
              <a:rPr lang="pt-BR" b="0" i="0" dirty="0">
                <a:effectLst/>
              </a:rPr>
              <a:t>porque é projetado para ser </a:t>
            </a:r>
            <a:r>
              <a:rPr lang="pt-BR" b="1" i="1" dirty="0">
                <a:effectLst/>
              </a:rPr>
              <a:t>usado em uma ampla variedade de aplicações</a:t>
            </a:r>
            <a:r>
              <a:rPr lang="pt-BR" dirty="0"/>
              <a:t>.</a:t>
            </a:r>
          </a:p>
          <a:p>
            <a:r>
              <a:rPr lang="pt-BR" dirty="0"/>
              <a:t>O </a:t>
            </a:r>
            <a:r>
              <a:rPr lang="pt-BR" b="1" i="1" dirty="0"/>
              <a:t>sistema é grande </a:t>
            </a:r>
            <a:r>
              <a:rPr lang="pt-BR" dirty="0"/>
              <a:t>e, em geral, </a:t>
            </a:r>
            <a:r>
              <a:rPr lang="pt-BR" b="1" i="1" dirty="0"/>
              <a:t>não apresenta restrições </a:t>
            </a:r>
            <a:r>
              <a:rPr lang="pt-BR" dirty="0"/>
              <a:t>de processamento, memória, armazenamento e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675237"/>
            <a:ext cx="5723334" cy="51827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Cérebro</a:t>
            </a:r>
            <a:r>
              <a:rPr lang="pt-BR" dirty="0"/>
              <a:t> de um </a:t>
            </a:r>
            <a:r>
              <a:rPr lang="pt-BR" b="1" i="1" dirty="0"/>
              <a:t>sistema embarcado</a:t>
            </a:r>
            <a:r>
              <a:rPr lang="pt-BR" dirty="0"/>
              <a:t>.</a:t>
            </a:r>
          </a:p>
          <a:p>
            <a:r>
              <a:rPr lang="pt-BR" b="1" i="1" dirty="0"/>
              <a:t>Memória, armazenamento e outros periféricos </a:t>
            </a:r>
            <a:r>
              <a:rPr lang="pt-BR" dirty="0"/>
              <a:t>(e.g., controladores de I/O, ADC, DAC, timers, etc.) </a:t>
            </a:r>
            <a:r>
              <a:rPr lang="pt-BR" b="1" i="1" dirty="0"/>
              <a:t>são internos ao chip</a:t>
            </a:r>
            <a:r>
              <a:rPr lang="pt-BR" dirty="0"/>
              <a:t>.</a:t>
            </a:r>
          </a:p>
          <a:p>
            <a:r>
              <a:rPr lang="pt-BR" dirty="0"/>
              <a:t>Usado principalmente em </a:t>
            </a:r>
            <a:r>
              <a:rPr lang="pt-BR" b="1" i="1" dirty="0"/>
              <a:t>sistemas especializados</a:t>
            </a:r>
            <a:r>
              <a:rPr lang="pt-BR" dirty="0"/>
              <a:t>, com </a:t>
            </a:r>
            <a:r>
              <a:rPr lang="pt-BR" b="0" i="0" dirty="0">
                <a:effectLst/>
              </a:rPr>
              <a:t>função específica, como MP3 players, telefones, sensores, etc.</a:t>
            </a:r>
          </a:p>
          <a:p>
            <a:r>
              <a:rPr lang="pt-BR" b="1" i="1" dirty="0">
                <a:effectLst/>
              </a:rPr>
              <a:t>Não o</a:t>
            </a:r>
            <a:r>
              <a:rPr lang="pt-BR" b="1" i="1" dirty="0"/>
              <a:t>ferece flexibilidade </a:t>
            </a:r>
            <a:r>
              <a:rPr lang="pt-BR" dirty="0"/>
              <a:t>porque </a:t>
            </a:r>
            <a:r>
              <a:rPr lang="pt-BR" b="0" i="0" dirty="0">
                <a:effectLst/>
              </a:rPr>
              <a:t>é projetado para atender a um </a:t>
            </a:r>
            <a:r>
              <a:rPr lang="pt-BR" b="1" i="1" dirty="0">
                <a:effectLst/>
              </a:rPr>
              <a:t>propósito específico</a:t>
            </a:r>
            <a:r>
              <a:rPr lang="pt-BR" b="0" i="0" dirty="0">
                <a:effectLst/>
              </a:rPr>
              <a:t>.</a:t>
            </a:r>
            <a:endParaRPr lang="pt-BR" dirty="0"/>
          </a:p>
          <a:p>
            <a:r>
              <a:rPr lang="pt-BR" dirty="0"/>
              <a:t>O </a:t>
            </a:r>
            <a:r>
              <a:rPr lang="pt-BR" b="1" i="1" dirty="0"/>
              <a:t>sistema é pequeno </a:t>
            </a:r>
            <a:r>
              <a:rPr lang="pt-BR" dirty="0"/>
              <a:t>e </a:t>
            </a:r>
            <a:r>
              <a:rPr lang="pt-BR" b="1" i="1" dirty="0"/>
              <a:t>apresenta restrições</a:t>
            </a:r>
            <a:r>
              <a:rPr lang="pt-BR" dirty="0"/>
              <a:t> de processamento, memória armazenamento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07223525"/>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a:t>
            </a:r>
            <a:r>
              <a:rPr lang="pt-BR" b="1" i="1" dirty="0"/>
              <a:t>mais elevada é a frequência de operação </a:t>
            </a:r>
            <a:r>
              <a:rPr lang="pt-BR" dirty="0"/>
              <a:t>de uma CPU, </a:t>
            </a:r>
            <a:r>
              <a:rPr lang="pt-BR" b="1" i="1" dirty="0"/>
              <a:t>mais instruções por segundo são processadas</a:t>
            </a:r>
            <a:r>
              <a:rPr lang="pt-BR" dirty="0"/>
              <a:t> e, consequentemente, </a:t>
            </a:r>
            <a:r>
              <a:rPr lang="pt-BR" b="1" i="1" dirty="0"/>
              <a:t>maior é o consumo de energia</a:t>
            </a:r>
            <a:r>
              <a:rPr lang="pt-BR" dirty="0"/>
              <a:t>.</a:t>
            </a:r>
          </a:p>
          <a:p>
            <a:r>
              <a:rPr lang="pt-BR" dirty="0"/>
              <a:t>As diferenças são muito grandes, principalmente devido ao tamanho dos sistemas e suas limitações.</a:t>
            </a:r>
          </a:p>
          <a:p>
            <a:r>
              <a:rPr lang="pt-BR" dirty="0"/>
              <a:t>Percebam que </a:t>
            </a:r>
            <a:r>
              <a:rPr lang="pt-BR" b="1" i="1" dirty="0"/>
              <a:t>vários desafios devem ser superados </a:t>
            </a:r>
            <a:r>
              <a:rPr lang="pt-BR" dirty="0"/>
              <a:t>para que aplicações de ML possam ser executadas nesses dispositivos com várias restrições.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6" y="2090854"/>
                <a:ext cx="1063083" cy="461665"/>
              </a:xfrm>
              <a:prstGeom prst="rect">
                <a:avLst/>
              </a:prstGeom>
              <a:noFill/>
            </p:spPr>
            <p:txBody>
              <a:bodyPr wrap="square" rtlCol="0">
                <a:spAutoFit/>
              </a:bodyPr>
              <a:lstStyle/>
              <a:p>
                <a:pPr algn="ctr"/>
                <a:r>
                  <a:rPr lang="pt-BR" sz="1200" b="1"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 </a:t>
                </a:r>
                <a:r>
                  <a:rPr lang="pt-BR" sz="1200" dirty="0" err="1"/>
                  <a:t>tinyML</a:t>
                </a:r>
                <a:endParaRPr lang="pt-BR" sz="1200" dirty="0"/>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6" y="2090854"/>
                <a:ext cx="1063083"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683B0344-A084-5AC5-CC2D-61BF18C89A6E}"/>
              </a:ext>
            </a:extLst>
          </p:cNvPr>
          <p:cNvSpPr/>
          <p:nvPr/>
        </p:nvSpPr>
        <p:spPr>
          <a:xfrm>
            <a:off x="2249214" y="255251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4C288004-0CFC-B9CA-C2EC-C4113A14BEB7}"/>
              </a:ext>
            </a:extLst>
          </p:cNvPr>
          <p:cNvSpPr/>
          <p:nvPr/>
        </p:nvSpPr>
        <p:spPr>
          <a:xfrm>
            <a:off x="2249212" y="292204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8CF3B84E-19A8-EAF4-90B5-0D5BF3420C56}"/>
              </a:ext>
            </a:extLst>
          </p:cNvPr>
          <p:cNvSpPr/>
          <p:nvPr/>
        </p:nvSpPr>
        <p:spPr>
          <a:xfrm>
            <a:off x="2249213" y="330194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E1B6CB48-BD28-64E8-CA60-EE6391381F54}"/>
              </a:ext>
            </a:extLst>
          </p:cNvPr>
          <p:cNvSpPr/>
          <p:nvPr/>
        </p:nvSpPr>
        <p:spPr>
          <a:xfrm>
            <a:off x="2249213" y="367147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201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6" y="2004044"/>
            <a:ext cx="8425835" cy="4853956"/>
          </a:xfrm>
        </p:spPr>
        <p:txBody>
          <a:bodyPr/>
          <a:lstStyle/>
          <a:p>
            <a:r>
              <a:rPr lang="pt-BR" dirty="0"/>
              <a:t>Com </a:t>
            </a:r>
            <a:r>
              <a:rPr lang="pt-BR" b="1" i="1" dirty="0"/>
              <a:t>sistemas computacionais de uso geral</a:t>
            </a:r>
            <a:r>
              <a:rPr lang="pt-BR" dirty="0"/>
              <a:t>, nós praticamente </a:t>
            </a:r>
            <a:r>
              <a:rPr lang="pt-BR" b="1" i="1" dirty="0"/>
              <a:t>não precisamos nos preocupar com memória, consumo, poder computacional</a:t>
            </a:r>
            <a:r>
              <a:rPr lang="pt-BR" dirty="0"/>
              <a:t>.  </a:t>
            </a:r>
          </a:p>
          <a:p>
            <a:r>
              <a:rPr lang="pt-BR" dirty="0"/>
              <a:t>Porém, com sistemas embarcados precisamos saber </a:t>
            </a:r>
          </a:p>
          <a:p>
            <a:pPr lvl="1">
              <a:buFont typeface="Wingdings" panose="05000000000000000000" pitchFamily="2" charset="2"/>
              <a:buChar char="§"/>
            </a:pPr>
            <a:r>
              <a:rPr lang="pt-BR" dirty="0"/>
              <a:t>o </a:t>
            </a:r>
            <a:r>
              <a:rPr lang="pt-BR" b="1" i="1" dirty="0"/>
              <a:t>quanto de memória a aplicação requer,</a:t>
            </a:r>
            <a:r>
              <a:rPr lang="pt-BR" dirty="0"/>
              <a:t> pois pode não caber na memória.</a:t>
            </a:r>
          </a:p>
          <a:p>
            <a:pPr lvl="1">
              <a:buFont typeface="Wingdings" panose="05000000000000000000" pitchFamily="2" charset="2"/>
              <a:buChar char="§"/>
            </a:pPr>
            <a:r>
              <a:rPr lang="pt-BR" dirty="0"/>
              <a:t>o </a:t>
            </a:r>
            <a:r>
              <a:rPr lang="pt-BR" b="1" i="1" dirty="0"/>
              <a:t>consumo de energia da aplicação</a:t>
            </a:r>
            <a:r>
              <a:rPr lang="pt-BR" dirty="0"/>
              <a:t>, pois a bateria pode não durar muito.</a:t>
            </a:r>
          </a:p>
          <a:p>
            <a:pPr lvl="1">
              <a:buFont typeface="Wingdings" panose="05000000000000000000" pitchFamily="2" charset="2"/>
              <a:buChar char="§"/>
            </a:pPr>
            <a:r>
              <a:rPr lang="pt-BR" dirty="0"/>
              <a:t>a </a:t>
            </a:r>
            <a:r>
              <a:rPr lang="pt-BR" b="1" i="1" dirty="0"/>
              <a:t>quantidade necessária de processamento de dados requerido pela aplicação</a:t>
            </a:r>
            <a:r>
              <a:rPr lang="pt-BR" dirty="0"/>
              <a:t>,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hardwares embarcados</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74340" t="-836066" r="-306415" b="-11475"/>
                          </a:stretch>
                        </a:blipFill>
                      </a:tcPr>
                    </a:tc>
                    <a:tc>
                      <a:txBody>
                        <a:bodyPr/>
                        <a:lstStyle/>
                        <a:p>
                          <a:endParaRPr lang="pt-BR"/>
                        </a:p>
                      </a:txBody>
                      <a:tcPr>
                        <a:blipFill>
                          <a:blip r:embed="rId3"/>
                          <a:stretch>
                            <a:fillRect l="-246441" t="-836066" r="-175254" b="-11475"/>
                          </a:stretch>
                        </a:blipFill>
                      </a:tcPr>
                    </a:tc>
                    <a:tc>
                      <a:txBody>
                        <a:bodyPr/>
                        <a:lstStyle/>
                        <a:p>
                          <a:endParaRPr lang="pt-BR"/>
                        </a:p>
                      </a:txBody>
                      <a:tcPr>
                        <a:blipFill>
                          <a:blip r:embed="rId3"/>
                          <a:stretch>
                            <a:fillRect l="-407171" t="-836066" r="-10597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159026" y="1686133"/>
            <a:ext cx="3029714" cy="1200329"/>
          </a:xfrm>
          <a:prstGeom prst="rect">
            <a:avLst/>
          </a:prstGeom>
          <a:noFill/>
        </p:spPr>
        <p:txBody>
          <a:bodyPr wrap="square">
            <a:spAutoFit/>
          </a:bodyPr>
          <a:lstStyle/>
          <a:p>
            <a:pPr algn="ctr"/>
            <a:r>
              <a:rPr lang="pt-BR" sz="2400" dirty="0"/>
              <a:t>Os </a:t>
            </a:r>
            <a:r>
              <a:rPr lang="pt-BR" sz="2400" b="1" i="1" dirty="0" err="1"/>
              <a:t>endpoints</a:t>
            </a:r>
            <a:r>
              <a:rPr lang="pt-BR" sz="2400" dirty="0"/>
              <a:t> são, em geral, dispositivos com restrições de recursos.</a:t>
            </a:r>
          </a:p>
        </p:txBody>
      </p:sp>
      <p:sp>
        <p:nvSpPr>
          <p:cNvPr id="3" name="CaixaDeTexto 2">
            <a:extLst>
              <a:ext uri="{FF2B5EF4-FFF2-40B4-BE49-F238E27FC236}">
                <a16:creationId xmlns:a16="http://schemas.microsoft.com/office/drawing/2014/main" id="{BA21EC4E-CE9C-5C1E-3723-4F34CBC6A68E}"/>
              </a:ext>
            </a:extLst>
          </p:cNvPr>
          <p:cNvSpPr txBox="1"/>
          <p:nvPr/>
        </p:nvSpPr>
        <p:spPr>
          <a:xfrm>
            <a:off x="4196311" y="6594350"/>
            <a:ext cx="4459368" cy="276999"/>
          </a:xfrm>
          <a:prstGeom prst="rect">
            <a:avLst/>
          </a:prstGeom>
          <a:noFill/>
        </p:spPr>
        <p:txBody>
          <a:bodyPr wrap="square" rtlCol="0">
            <a:spAutoFit/>
          </a:bodyPr>
          <a:lstStyle/>
          <a:p>
            <a:r>
              <a:rPr lang="pt-BR" sz="1200" dirty="0">
                <a:ea typeface="Cambria Math" panose="02040503050406030204" pitchFamily="18" charset="0"/>
              </a:rPr>
              <a:t>** Chip BLE multiprotocolo: suporta os protocolos </a:t>
            </a:r>
            <a:r>
              <a:rPr lang="pt-BR" sz="1200" dirty="0" err="1">
                <a:ea typeface="Cambria Math" panose="02040503050406030204" pitchFamily="18" charset="0"/>
              </a:rPr>
              <a:t>ZigBee</a:t>
            </a:r>
            <a:r>
              <a:rPr lang="pt-BR" sz="1200" dirty="0">
                <a:ea typeface="Cambria Math" panose="02040503050406030204" pitchFamily="18" charset="0"/>
              </a:rPr>
              <a:t> e Thread.</a:t>
            </a:r>
            <a:endParaRPr lang="pt-BR" sz="1200" dirty="0"/>
          </a:p>
        </p:txBody>
      </p:sp>
      <p:sp>
        <p:nvSpPr>
          <p:cNvPr id="7" name="CaixaDeTexto 6">
            <a:extLst>
              <a:ext uri="{FF2B5EF4-FFF2-40B4-BE49-F238E27FC236}">
                <a16:creationId xmlns:a16="http://schemas.microsoft.com/office/drawing/2014/main" id="{EE4E7D52-B052-23AC-E311-783F843F6C65}"/>
              </a:ext>
            </a:extLst>
          </p:cNvPr>
          <p:cNvSpPr txBox="1"/>
          <p:nvPr/>
        </p:nvSpPr>
        <p:spPr>
          <a:xfrm>
            <a:off x="8599248" y="6594350"/>
            <a:ext cx="3672922" cy="276999"/>
          </a:xfrm>
          <a:prstGeom prst="rect">
            <a:avLst/>
          </a:prstGeom>
          <a:noFill/>
        </p:spPr>
        <p:txBody>
          <a:bodyPr wrap="square" rtlCol="0">
            <a:spAutoFit/>
          </a:bodyPr>
          <a:lstStyle/>
          <a:p>
            <a:r>
              <a:rPr lang="pt-BR" sz="1200" dirty="0">
                <a:ea typeface="Cambria Math" panose="02040503050406030204" pitchFamily="18" charset="0"/>
              </a:rPr>
              <a:t>*** É possível rodar aplicações de detecção de objetos.</a:t>
            </a:r>
            <a:endParaRPr lang="pt-BR" sz="1200" dirty="0"/>
          </a:p>
        </p:txBody>
      </p:sp>
    </p:spTree>
    <p:extLst>
      <p:ext uri="{BB962C8B-B14F-4D97-AF65-F5344CB8AC3E}">
        <p14:creationId xmlns:p14="http://schemas.microsoft.com/office/powerpoint/2010/main" val="62252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074FF-B284-1137-1A8F-CBDB34F76BBB}"/>
              </a:ext>
            </a:extLst>
          </p:cNvPr>
          <p:cNvSpPr>
            <a:spLocks noGrp="1"/>
          </p:cNvSpPr>
          <p:nvPr>
            <p:ph type="title"/>
          </p:nvPr>
        </p:nvSpPr>
        <p:spPr/>
        <p:txBody>
          <a:bodyPr/>
          <a:lstStyle/>
          <a:p>
            <a:r>
              <a:rPr lang="pt-BR" dirty="0"/>
              <a:t>Dominância dos processadores ARM</a:t>
            </a:r>
          </a:p>
        </p:txBody>
      </p:sp>
      <p:sp>
        <p:nvSpPr>
          <p:cNvPr id="3" name="Espaço Reservado para Conteúdo 2">
            <a:extLst>
              <a:ext uri="{FF2B5EF4-FFF2-40B4-BE49-F238E27FC236}">
                <a16:creationId xmlns:a16="http://schemas.microsoft.com/office/drawing/2014/main" id="{A8FC61A8-DE67-16F3-69E6-373AB7C5B1E5}"/>
              </a:ext>
            </a:extLst>
          </p:cNvPr>
          <p:cNvSpPr>
            <a:spLocks noGrp="1"/>
          </p:cNvSpPr>
          <p:nvPr>
            <p:ph idx="1"/>
          </p:nvPr>
        </p:nvSpPr>
        <p:spPr>
          <a:xfrm>
            <a:off x="5885794" y="1825624"/>
            <a:ext cx="6148552" cy="5032375"/>
          </a:xfrm>
        </p:spPr>
        <p:txBody>
          <a:bodyPr>
            <a:normAutofit lnSpcReduction="10000"/>
          </a:bodyPr>
          <a:lstStyle/>
          <a:p>
            <a:r>
              <a:rPr lang="pt-BR" dirty="0"/>
              <a:t>Processadores ARM estão em praticamente todos os sistemas embarcados.</a:t>
            </a:r>
          </a:p>
          <a:p>
            <a:r>
              <a:rPr lang="pt-BR" dirty="0"/>
              <a:t>Isso se deve a alguns fatores principais:</a:t>
            </a:r>
          </a:p>
          <a:p>
            <a:pPr lvl="1"/>
            <a:r>
              <a:rPr lang="pt-BR" b="1" i="1" dirty="0"/>
              <a:t>Alta e</a:t>
            </a:r>
            <a:r>
              <a:rPr lang="pt-BR" b="1" i="1" dirty="0">
                <a:effectLst/>
              </a:rPr>
              <a:t>ficiência energética</a:t>
            </a:r>
            <a:r>
              <a:rPr lang="pt-BR" b="0" i="0" dirty="0">
                <a:effectLst/>
              </a:rPr>
              <a:t>: consomem menos energia em comparação com outras arquiteturas de processadores.</a:t>
            </a:r>
          </a:p>
          <a:p>
            <a:pPr lvl="1"/>
            <a:r>
              <a:rPr lang="pt-BR" b="1" i="1" dirty="0">
                <a:effectLst/>
              </a:rPr>
              <a:t>Baixo Custo</a:t>
            </a:r>
            <a:r>
              <a:rPr lang="pt-BR" b="0" i="0" dirty="0">
                <a:effectLst/>
              </a:rPr>
              <a:t>: como são focados em sistemas </a:t>
            </a:r>
            <a:r>
              <a:rPr lang="pt-BR" dirty="0">
                <a:effectLst/>
              </a:rPr>
              <a:t>embarcados, têm alta demanda </a:t>
            </a:r>
            <a:r>
              <a:rPr lang="pt-BR" b="0" i="0" dirty="0">
                <a:effectLst/>
              </a:rPr>
              <a:t>e com isso têm custo bem menor do que outros processadores.</a:t>
            </a:r>
          </a:p>
          <a:p>
            <a:pPr lvl="1"/>
            <a:r>
              <a:rPr lang="pt-BR" b="1" i="1" dirty="0"/>
              <a:t>Flexibilidade</a:t>
            </a:r>
            <a:r>
              <a:rPr lang="pt-BR" dirty="0"/>
              <a:t>: </a:t>
            </a:r>
            <a:r>
              <a:rPr lang="pt-BR" b="0" i="0" dirty="0">
                <a:effectLst/>
              </a:rPr>
              <a:t>fabricantes podem produzir </a:t>
            </a:r>
            <a:r>
              <a:rPr lang="pt-BR" b="0" i="1" dirty="0">
                <a:effectLst/>
              </a:rPr>
              <a:t>chips</a:t>
            </a:r>
            <a:r>
              <a:rPr lang="pt-BR" b="0" i="0" dirty="0">
                <a:effectLst/>
              </a:rPr>
              <a:t> personalizados para atender a necessidades específicas (número de núcleos, FPU, MMU, DSP, SIMD, etc.). </a:t>
            </a:r>
            <a:endParaRPr lang="pt-BR" dirty="0"/>
          </a:p>
        </p:txBody>
      </p:sp>
      <p:pic>
        <p:nvPicPr>
          <p:cNvPr id="2050" name="Picture 2" descr="ARM revela ARMv9, nova arquitetura de chips mais rápida e segura – Tecnoblog">
            <a:extLst>
              <a:ext uri="{FF2B5EF4-FFF2-40B4-BE49-F238E27FC236}">
                <a16:creationId xmlns:a16="http://schemas.microsoft.com/office/drawing/2014/main" id="{2518111F-9B14-0C8D-60BB-AAC3715C5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0" y="1825624"/>
            <a:ext cx="5000683" cy="28128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M Announces New Cortex-R8 Real-Time Processor">
            <a:extLst>
              <a:ext uri="{FF2B5EF4-FFF2-40B4-BE49-F238E27FC236}">
                <a16:creationId xmlns:a16="http://schemas.microsoft.com/office/drawing/2014/main" id="{F1F6E639-165E-1FDE-CDAE-6BCC7FB498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2" t="57437" r="67759" b="6502"/>
          <a:stretch/>
        </p:blipFill>
        <p:spPr bwMode="auto">
          <a:xfrm>
            <a:off x="317540" y="4923388"/>
            <a:ext cx="1774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M Announces New Cortex-R8 Real-Time Processor">
            <a:extLst>
              <a:ext uri="{FF2B5EF4-FFF2-40B4-BE49-F238E27FC236}">
                <a16:creationId xmlns:a16="http://schemas.microsoft.com/office/drawing/2014/main" id="{44D12A83-705C-2EF4-298B-4A86F27264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7" t="58434" r="37155" b="5837"/>
          <a:stretch/>
        </p:blipFill>
        <p:spPr bwMode="auto">
          <a:xfrm>
            <a:off x="2259724" y="4923388"/>
            <a:ext cx="1924516"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M Announces New Cortex-R8 Real-Time Processor">
            <a:extLst>
              <a:ext uri="{FF2B5EF4-FFF2-40B4-BE49-F238E27FC236}">
                <a16:creationId xmlns:a16="http://schemas.microsoft.com/office/drawing/2014/main" id="{C62B96CB-3CE1-2F72-D38C-EA301A51E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14" t="55775" r="7586" b="7167"/>
          <a:stretch/>
        </p:blipFill>
        <p:spPr bwMode="auto">
          <a:xfrm>
            <a:off x="4223815" y="4898205"/>
            <a:ext cx="1756575" cy="135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Recapitulando</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169572" y="1569146"/>
            <a:ext cx="5794094" cy="5288854"/>
          </a:xfrm>
        </p:spPr>
        <p:txBody>
          <a:bodyPr>
            <a:normAutofit/>
          </a:bodyPr>
          <a:lstStyle/>
          <a:p>
            <a:r>
              <a:rPr lang="pt-BR" dirty="0"/>
              <a:t>Vimos anteriormente que </a:t>
            </a:r>
            <a:r>
              <a:rPr lang="pt-BR" b="1" i="1" dirty="0" err="1"/>
              <a:t>TinyML</a:t>
            </a:r>
            <a:r>
              <a:rPr lang="pt-BR" dirty="0"/>
              <a:t> é a junção de </a:t>
            </a:r>
            <a:r>
              <a:rPr lang="pt-BR" b="1" i="1" dirty="0"/>
              <a:t>ML </a:t>
            </a:r>
            <a:r>
              <a:rPr lang="pt-BR" dirty="0"/>
              <a:t>com</a:t>
            </a:r>
            <a:r>
              <a:rPr lang="pt-BR" b="1" i="1" dirty="0"/>
              <a:t> sistemas embarcados</a:t>
            </a:r>
            <a:r>
              <a:rPr lang="pt-BR" dirty="0"/>
              <a:t>.</a:t>
            </a:r>
          </a:p>
          <a:p>
            <a:r>
              <a:rPr lang="pt-BR" dirty="0"/>
              <a:t>Ou seja, é a execução de algoritmos de ML em sistemas com </a:t>
            </a:r>
            <a:r>
              <a:rPr lang="pt-BR" b="1" i="1" dirty="0">
                <a:effectLst/>
              </a:rPr>
              <a:t>restrições de processamento, memória e consumo de energia</a:t>
            </a:r>
            <a:r>
              <a:rPr lang="pt-BR" b="0" i="0" dirty="0">
                <a:effectLst/>
              </a:rPr>
              <a:t>.</a:t>
            </a:r>
          </a:p>
          <a:p>
            <a:r>
              <a:rPr lang="pt-BR" dirty="0"/>
              <a:t>Nesta aula, falaremos sobre os </a:t>
            </a:r>
            <a:r>
              <a:rPr lang="pt-BR" b="1" i="1" dirty="0"/>
              <a:t>desafios de hardware (HW) </a:t>
            </a:r>
            <a:r>
              <a:rPr lang="pt-BR" dirty="0"/>
              <a:t>para execução de </a:t>
            </a:r>
            <a:r>
              <a:rPr lang="pt-BR" b="1" i="1" dirty="0"/>
              <a:t>aplicações de ML </a:t>
            </a:r>
            <a:r>
              <a:rPr lang="pt-BR" dirty="0"/>
              <a:t>nesses dispositivos com restrições.</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543466" y="2184650"/>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174207" y="3303384"/>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016829" y="3523593"/>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448654" y="1597572"/>
            <a:ext cx="4648754" cy="5260429"/>
          </a:xfrm>
        </p:spPr>
        <p:txBody>
          <a:bodyPr>
            <a:normAutofit fontScale="92500" lnSpcReduction="2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Não têm MMU, assim,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 mas podem executar </a:t>
            </a:r>
            <a:r>
              <a:rPr lang="pt-BR" dirty="0" err="1"/>
              <a:t>RTOSs</a:t>
            </a:r>
            <a:r>
              <a:rPr lang="pt-BR" dirty="0"/>
              <a:t>.</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691039" cy="646331"/>
          </a:xfrm>
          <a:prstGeom prst="rect">
            <a:avLst/>
          </a:prstGeom>
          <a:noFill/>
        </p:spPr>
        <p:txBody>
          <a:bodyPr wrap="square" rtlCol="0">
            <a:spAutoFit/>
          </a:bodyPr>
          <a:lstStyle/>
          <a:p>
            <a:pPr algn="ctr"/>
            <a:r>
              <a:rPr lang="pt-BR" sz="1200" dirty="0"/>
              <a:t>Família usada em </a:t>
            </a:r>
            <a:r>
              <a:rPr lang="pt-BR" sz="1200" b="0" i="0" dirty="0">
                <a:effectLst/>
              </a:rPr>
              <a:t>sistemas que requerem alta eficiência energética e recursos limitados. Porém, a alta eficiência energética</a:t>
            </a:r>
            <a:r>
              <a:rPr lang="pt-BR" sz="1200" dirty="0"/>
              <a:t> </a:t>
            </a:r>
            <a:r>
              <a:rPr lang="pt-BR" sz="1200" b="0" i="0" dirty="0">
                <a:effectLst/>
              </a:rPr>
              <a:t>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461090" y="1825624"/>
            <a:ext cx="5478662" cy="5032376"/>
          </a:xfrm>
        </p:spPr>
        <p:txBody>
          <a:bodyPr>
            <a:normAutofit/>
          </a:bodyPr>
          <a:lstStyle/>
          <a:p>
            <a:pPr marL="0" indent="0">
              <a:buNone/>
            </a:pPr>
            <a:r>
              <a:rPr lang="pt-BR" sz="3200" b="1" dirty="0"/>
              <a:t>Cortex-M0+ e M0</a:t>
            </a:r>
          </a:p>
          <a:p>
            <a:r>
              <a:rPr lang="pt-BR" b="0" i="0" dirty="0">
                <a:effectLst/>
              </a:rPr>
              <a:t>Apresentam um </a:t>
            </a:r>
            <a:r>
              <a:rPr lang="pt-BR" b="1" i="1" dirty="0">
                <a:solidFill>
                  <a:srgbClr val="00B050"/>
                </a:solidFill>
                <a:effectLst/>
              </a:rPr>
              <a:t>conjunto de instruções simplificado</a:t>
            </a:r>
            <a:r>
              <a:rPr lang="pt-BR" b="0" i="0" dirty="0">
                <a:effectLst/>
              </a:rPr>
              <a:t>, focando em </a:t>
            </a:r>
            <a:r>
              <a:rPr lang="pt-BR" b="1" i="1" dirty="0">
                <a:solidFill>
                  <a:srgbClr val="00B050"/>
                </a:solidFill>
                <a:effectLst/>
              </a:rPr>
              <a:t>operações essenciais</a:t>
            </a:r>
            <a:r>
              <a:rPr lang="pt-BR" b="0" i="0" dirty="0">
                <a:effectLst/>
              </a:rPr>
              <a:t>, projetado para </a:t>
            </a:r>
            <a:r>
              <a:rPr lang="pt-BR" b="1" i="1" dirty="0">
                <a:solidFill>
                  <a:srgbClr val="00B050"/>
                </a:solidFill>
                <a:effectLst/>
              </a:rPr>
              <a:t>economizar memória e energia </a:t>
            </a:r>
            <a:r>
              <a:rPr lang="pt-BR" b="1" i="1" dirty="0">
                <a:effectLst/>
              </a:rPr>
              <a:t>em sistemas com recursos limitados</a:t>
            </a:r>
            <a:r>
              <a:rPr lang="pt-BR" b="0" i="0" dirty="0">
                <a:effectLst/>
              </a:rPr>
              <a:t>.</a:t>
            </a:r>
            <a:endParaRPr lang="pt-BR" dirty="0"/>
          </a:p>
          <a:p>
            <a:r>
              <a:rPr lang="pt-BR" dirty="0"/>
              <a:t>Possui um conjunto de instruções para </a:t>
            </a:r>
            <a:r>
              <a:rPr lang="pt-BR" b="1" i="1" dirty="0">
                <a:solidFill>
                  <a:srgbClr val="00B050"/>
                </a:solidFill>
              </a:rPr>
              <a:t>processamento de dados de uso geral </a:t>
            </a:r>
            <a:r>
              <a:rPr lang="pt-BR" dirty="0"/>
              <a:t>e </a:t>
            </a:r>
            <a:r>
              <a:rPr lang="pt-BR" b="1" i="1" dirty="0">
                <a:solidFill>
                  <a:srgbClr val="00B050"/>
                </a:solidFill>
              </a:rPr>
              <a:t>tarefas simples de controle de E/S</a:t>
            </a:r>
            <a:r>
              <a:rPr lang="pt-BR" dirty="0"/>
              <a:t>.</a:t>
            </a:r>
          </a:p>
        </p:txBody>
      </p:sp>
    </p:spTree>
    <p:extLst>
      <p:ext uri="{BB962C8B-B14F-4D97-AF65-F5344CB8AC3E}">
        <p14:creationId xmlns:p14="http://schemas.microsoft.com/office/powerpoint/2010/main" val="1002609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a:bodyPr>
          <a:lstStyle/>
          <a:p>
            <a:pPr marL="0" indent="0">
              <a:buNone/>
            </a:pPr>
            <a:r>
              <a:rPr lang="pt-BR" sz="3200" b="1" dirty="0"/>
              <a:t>Cortex-M3</a:t>
            </a:r>
          </a:p>
          <a:p>
            <a:r>
              <a:rPr lang="pt-BR" dirty="0"/>
              <a:t>O conjunto de instruções aumenta com o modelo.</a:t>
            </a:r>
          </a:p>
          <a:p>
            <a:r>
              <a:rPr lang="pt-BR" dirty="0"/>
              <a:t>Cada modelo mais alto oferece um </a:t>
            </a:r>
            <a:r>
              <a:rPr lang="pt-BR" b="1" i="1" dirty="0"/>
              <a:t>superconjunto</a:t>
            </a:r>
            <a:r>
              <a:rPr lang="pt-BR" dirty="0"/>
              <a:t> das instruções do modelo anterior. </a:t>
            </a:r>
          </a:p>
          <a:p>
            <a:pPr lvl="1">
              <a:buFont typeface="Wingdings" panose="05000000000000000000" pitchFamily="2" charset="2"/>
              <a:buChar char="§"/>
            </a:pPr>
            <a:r>
              <a:rPr lang="pt-BR" dirty="0"/>
              <a:t>Por exemplo, um M3 deve executar códigos do M0/M0+.</a:t>
            </a:r>
          </a:p>
          <a:p>
            <a:r>
              <a:rPr lang="pt-BR" dirty="0"/>
              <a:t>Os Cortex-M3 </a:t>
            </a:r>
            <a:r>
              <a:rPr lang="pt-BR" b="1" i="1" dirty="0">
                <a:solidFill>
                  <a:srgbClr val="00B050"/>
                </a:solidFill>
              </a:rPr>
              <a:t>adicionam</a:t>
            </a:r>
            <a:r>
              <a:rPr lang="pt-BR" dirty="0"/>
              <a:t> instruções para </a:t>
            </a:r>
            <a:r>
              <a:rPr lang="pt-BR" b="1" i="1" dirty="0">
                <a:solidFill>
                  <a:srgbClr val="00B050"/>
                </a:solidFill>
              </a:rPr>
              <a:t>manipulação de bits e divisão em hardware</a:t>
            </a:r>
            <a:r>
              <a:rPr lang="pt-BR" dirty="0"/>
              <a:t>.</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sz="3000" b="1" dirty="0"/>
              <a:t>Cortex-M4</a:t>
            </a:r>
            <a:endParaRPr lang="pt-BR" b="1" dirty="0"/>
          </a:p>
          <a:p>
            <a:r>
              <a:rPr lang="pt-BR" dirty="0"/>
              <a:t>Adicionam instruções básicas de processamento digital de sinais (DSP) como:</a:t>
            </a:r>
          </a:p>
          <a:p>
            <a:pPr lvl="1">
              <a:buFont typeface="Wingdings" panose="05000000000000000000" pitchFamily="2" charset="2"/>
              <a:buChar char="§"/>
            </a:pPr>
            <a:r>
              <a:rPr lang="pt-BR" b="1" i="1" dirty="0"/>
              <a:t>Single </a:t>
            </a:r>
            <a:r>
              <a:rPr lang="pt-BR" b="1" i="1" dirty="0" err="1"/>
              <a:t>Instruction</a:t>
            </a:r>
            <a:r>
              <a:rPr lang="pt-BR" b="1" i="1" dirty="0"/>
              <a:t> </a:t>
            </a:r>
            <a:r>
              <a:rPr lang="pt-BR" b="1" i="1" dirty="0" err="1"/>
              <a:t>Multiple</a:t>
            </a:r>
            <a:r>
              <a:rPr lang="pt-BR" b="1" i="1" dirty="0"/>
              <a:t> Data </a:t>
            </a:r>
            <a:r>
              <a:rPr lang="pt-BR" b="1" dirty="0"/>
              <a:t>(SIMD)</a:t>
            </a:r>
            <a:r>
              <a:rPr lang="pt-BR" dirty="0"/>
              <a:t>: a mesma instrução é aplicada a grandes quantidades de dados. </a:t>
            </a:r>
          </a:p>
          <a:p>
            <a:pPr lvl="1">
              <a:buFont typeface="Wingdings" panose="05000000000000000000" pitchFamily="2" charset="2"/>
              <a:buChar char="§"/>
            </a:pPr>
            <a:r>
              <a:rPr lang="pt-BR" b="1" i="1" dirty="0" err="1"/>
              <a:t>Multiply</a:t>
            </a:r>
            <a:r>
              <a:rPr lang="pt-BR" b="1" i="1" dirty="0"/>
              <a:t> </a:t>
            </a:r>
            <a:r>
              <a:rPr lang="pt-BR" b="1" i="1" dirty="0" err="1"/>
              <a:t>and</a:t>
            </a:r>
            <a:r>
              <a:rPr lang="pt-BR" b="1" i="1" dirty="0"/>
              <a:t> </a:t>
            </a:r>
            <a:r>
              <a:rPr lang="pt-BR" b="1" i="1" dirty="0" err="1"/>
              <a:t>Accumulate</a:t>
            </a:r>
            <a:r>
              <a:rPr lang="pt-BR" b="1" i="1" dirty="0"/>
              <a:t> </a:t>
            </a:r>
            <a:r>
              <a:rPr lang="pt-BR" b="1" dirty="0"/>
              <a:t>(MAC)</a:t>
            </a:r>
            <a:r>
              <a:rPr lang="pt-BR" dirty="0"/>
              <a:t>: realiza multiplicação e soma em </a:t>
            </a:r>
            <a:r>
              <a:rPr lang="pt-BR" b="1" i="1" dirty="0">
                <a:solidFill>
                  <a:srgbClr val="00B050"/>
                </a:solidFill>
              </a:rPr>
              <a:t>um único ciclo de clock</a:t>
            </a:r>
            <a:r>
              <a:rPr lang="pt-BR" dirty="0"/>
              <a:t>.</a:t>
            </a:r>
          </a:p>
          <a:p>
            <a:r>
              <a:rPr lang="pt-BR" dirty="0"/>
              <a:t>Esses instruções </a:t>
            </a:r>
            <a:r>
              <a:rPr lang="pt-BR" b="1" i="1" dirty="0"/>
              <a:t>aceleram tarefas complexas de processamento de dados</a:t>
            </a:r>
            <a:r>
              <a:rPr lang="pt-BR" dirty="0"/>
              <a:t>, como as encontradas em </a:t>
            </a:r>
            <a:r>
              <a:rPr lang="pt-BR" b="1" i="1" dirty="0"/>
              <a:t>aplicações de áudio e vídeo</a:t>
            </a:r>
            <a:r>
              <a:rPr lang="pt-BR" dirty="0"/>
              <a:t>.</a:t>
            </a:r>
          </a:p>
          <a:p>
            <a:r>
              <a:rPr lang="pt-BR" dirty="0"/>
              <a:t>Podem ter </a:t>
            </a:r>
            <a:r>
              <a:rPr lang="pt-BR" b="1" i="1" dirty="0"/>
              <a:t>opcionalmente</a:t>
            </a:r>
            <a:r>
              <a:rPr lang="pt-BR" dirty="0"/>
              <a:t>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a:bodyPr>
          <a:lstStyle/>
          <a:p>
            <a:pPr marL="0" indent="0">
              <a:buNone/>
            </a:pPr>
            <a:r>
              <a:rPr lang="pt-BR" sz="3000" b="1" dirty="0"/>
              <a:t>Cortex-M4F</a:t>
            </a:r>
          </a:p>
          <a:p>
            <a:r>
              <a:rPr lang="pt-BR" dirty="0"/>
              <a:t>Superconjunto contendo todas as instruções dos modelos anteriores.</a:t>
            </a:r>
          </a:p>
          <a:p>
            <a:r>
              <a:rPr lang="pt-BR" dirty="0"/>
              <a:t>Diferença para o M4 é que já vem com uma unidade de ponto flutuante (FPU).</a:t>
            </a:r>
          </a:p>
          <a:p>
            <a:r>
              <a:rPr lang="pt-BR" dirty="0"/>
              <a:t>Como eles têm FPU, possuem as instruções necessárias para cálculos em ponto flutuante.</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Observações</a:t>
            </a:r>
          </a:p>
          <a:p>
            <a:r>
              <a:rPr lang="pt-BR" dirty="0"/>
              <a:t>Até os modelos M3 e M4 não há FPU, todas as operações são feitas em </a:t>
            </a:r>
            <a:r>
              <a:rPr lang="pt-BR" b="1" i="1" dirty="0">
                <a:solidFill>
                  <a:srgbClr val="00B050"/>
                </a:solidFill>
              </a:rPr>
              <a:t>ponto fixo</a:t>
            </a:r>
            <a:r>
              <a:rPr lang="pt-BR" dirty="0"/>
              <a:t>.</a:t>
            </a:r>
          </a:p>
          <a:p>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1">
              <a:buFont typeface="Wingdings" panose="05000000000000000000" pitchFamily="2" charset="2"/>
              <a:buChar char="§"/>
            </a:pPr>
            <a:r>
              <a:rPr lang="pt-BR" dirty="0"/>
              <a:t>Uma variável de ponto flutuante de precisão simples ocupa 4 bytes.</a:t>
            </a:r>
          </a:p>
          <a:p>
            <a:pPr lvl="1">
              <a:buFont typeface="Wingdings" panose="05000000000000000000" pitchFamily="2" charset="2"/>
              <a:buChar char="§"/>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105031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3" y="1569146"/>
            <a:ext cx="5485301" cy="5288854"/>
          </a:xfrm>
        </p:spPr>
        <p:txBody>
          <a:bodyPr>
            <a:normAutofit/>
          </a:bodyPr>
          <a:lstStyle/>
          <a:p>
            <a:r>
              <a:rPr lang="pt-BR" dirty="0"/>
              <a:t>Anteriormente, falamos dos desafios de hardware, agora falaremos do </a:t>
            </a:r>
            <a:r>
              <a:rPr lang="pt-BR" b="1" i="1" dirty="0"/>
              <a:t>software de um sistema computacional de uso geral para fazermos um paralelo </a:t>
            </a:r>
            <a:r>
              <a:rPr lang="pt-BR" dirty="0"/>
              <a:t>com o mundo do </a:t>
            </a:r>
            <a:r>
              <a:rPr lang="pt-BR" b="1" i="1" dirty="0" err="1"/>
              <a:t>tinyML</a:t>
            </a:r>
            <a:r>
              <a:rPr lang="pt-BR" dirty="0"/>
              <a:t>.</a:t>
            </a:r>
          </a:p>
          <a:p>
            <a:r>
              <a:rPr lang="pt-BR" dirty="0"/>
              <a:t>Na sequência, veremos os desafios para execução de SW, incluindo algoritmos de ML, em dispositivos </a:t>
            </a:r>
            <a:r>
              <a:rPr lang="pt-BR" b="1" i="1" dirty="0"/>
              <a:t>pequenos</a:t>
            </a:r>
            <a:r>
              <a:rPr lang="pt-BR" dirty="0"/>
              <a:t>, com </a:t>
            </a:r>
            <a:r>
              <a:rPr lang="pt-BR" b="1" i="1" dirty="0"/>
              <a:t>restrições de custo</a:t>
            </a:r>
            <a:r>
              <a:rPr lang="pt-BR" dirty="0"/>
              <a:t>, </a:t>
            </a:r>
            <a:r>
              <a:rPr lang="pt-BR" b="1" i="1" dirty="0"/>
              <a:t>recursos</a:t>
            </a:r>
            <a:r>
              <a:rPr lang="pt-BR" dirty="0"/>
              <a:t> </a:t>
            </a:r>
            <a:r>
              <a:rPr lang="pt-BR" b="1" i="1" dirty="0"/>
              <a:t>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5032375"/>
          </a:xfrm>
        </p:spPr>
        <p:txBody>
          <a:bodyPr>
            <a:normAutofit/>
          </a:bodyPr>
          <a:lstStyle/>
          <a:p>
            <a:r>
              <a:rPr lang="pt-BR" dirty="0"/>
              <a:t>Vamos começar pelo sistema operacional (SO).</a:t>
            </a:r>
          </a:p>
          <a:p>
            <a:r>
              <a:rPr lang="pt-BR" b="0" i="0" dirty="0">
                <a:effectLst/>
              </a:rPr>
              <a:t>Um sistema operacional </a:t>
            </a:r>
            <a:r>
              <a:rPr lang="pt-BR" b="1" i="1" dirty="0">
                <a:effectLst/>
              </a:rPr>
              <a:t>gerencia recursos e fornece uma interface entre os componentes físicos do computador (i.e., hardware) e os programas</a:t>
            </a:r>
            <a:r>
              <a:rPr lang="pt-BR" b="0" i="0" dirty="0">
                <a:effectLst/>
              </a:rPr>
              <a:t> que são executados nele. </a:t>
            </a:r>
          </a:p>
          <a:p>
            <a:r>
              <a:rPr lang="pt-BR" b="0" i="0" dirty="0">
                <a:effectLst/>
              </a:rPr>
              <a:t>Ele atua como uma </a:t>
            </a:r>
            <a:r>
              <a:rPr lang="pt-BR" b="1" i="1" dirty="0">
                <a:solidFill>
                  <a:srgbClr val="00B050"/>
                </a:solidFill>
                <a:effectLst/>
              </a:rPr>
              <a:t>camada de software intermediária</a:t>
            </a:r>
            <a:r>
              <a:rPr lang="pt-BR" b="0" i="0" dirty="0">
                <a:effectLst/>
              </a:rPr>
              <a:t>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7415993" y="1825624"/>
            <a:ext cx="452375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2441939" y="2196557"/>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82661" y="1825624"/>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2872522" y="3496564"/>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4191805" y="3643626"/>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472054" y="3496144"/>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7619" y="5494575"/>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3070934" y="5358409"/>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5637" y="6127639"/>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5024672" y="5612745"/>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443029" y="4874423"/>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solidFill>
                  <a:srgbClr val="00B050"/>
                </a:solidFill>
              </a:rPr>
              <a:t>bare</a:t>
            </a:r>
            <a:r>
              <a:rPr lang="pt-BR" b="1" i="1" dirty="0">
                <a:solidFill>
                  <a:srgbClr val="00B050"/>
                </a:solidFill>
              </a:rPr>
              <a:t> metal</a:t>
            </a:r>
            <a:r>
              <a:rPr lang="pt-BR" dirty="0"/>
              <a:t>”, ou seja, sem SO, em cima do metal nu.</a:t>
            </a:r>
          </a:p>
          <a:p>
            <a:r>
              <a:rPr lang="pt-BR" dirty="0"/>
              <a:t>Pois queremos ter </a:t>
            </a:r>
            <a:r>
              <a:rPr lang="pt-BR" b="1" i="1" dirty="0">
                <a:solidFill>
                  <a:srgbClr val="00B050"/>
                </a:solidFill>
              </a:rPr>
              <a:t>controle direto sobre o HW</a:t>
            </a:r>
            <a:r>
              <a:rPr lang="pt-BR" dirty="0"/>
              <a:t>, criar </a:t>
            </a:r>
            <a:r>
              <a:rPr lang="pt-BR" b="1" i="1" dirty="0">
                <a:solidFill>
                  <a:srgbClr val="00B050"/>
                </a:solidFill>
              </a:rPr>
              <a:t>soluções extremamente específicas</a:t>
            </a:r>
            <a:r>
              <a:rPr lang="pt-BR" dirty="0"/>
              <a:t>, </a:t>
            </a:r>
            <a:r>
              <a:rPr lang="pt-BR" b="1" i="1" dirty="0">
                <a:solidFill>
                  <a:srgbClr val="00B050"/>
                </a:solidFill>
              </a:rPr>
              <a:t>eficientes e enxutas</a:t>
            </a:r>
            <a:r>
              <a:rPr lang="pt-BR" dirty="0"/>
              <a:t>.</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3" y="1825625"/>
            <a:ext cx="6403173" cy="5032375"/>
          </a:xfrm>
        </p:spPr>
        <p:txBody>
          <a:bodyPr>
            <a:normAutofit/>
          </a:bodyPr>
          <a:lstStyle/>
          <a:p>
            <a:r>
              <a:rPr lang="pt-BR" dirty="0"/>
              <a:t>Em cima do OS nós temos as bibliotecas.</a:t>
            </a:r>
          </a:p>
          <a:p>
            <a:r>
              <a:rPr lang="pt-BR" b="0" i="0" dirty="0">
                <a:effectLst/>
              </a:rPr>
              <a:t>Bibliotecas </a:t>
            </a:r>
            <a:r>
              <a:rPr lang="pt-BR" dirty="0"/>
              <a:t>são </a:t>
            </a:r>
            <a:r>
              <a:rPr lang="pt-BR" b="1" i="1" dirty="0">
                <a:effectLst/>
              </a:rPr>
              <a:t>conjuntos de código reutilizável</a:t>
            </a:r>
            <a:r>
              <a:rPr lang="pt-BR" b="0" i="0" dirty="0">
                <a:effectLst/>
              </a:rPr>
              <a:t> (funções, classes, etc.) para </a:t>
            </a:r>
            <a:r>
              <a:rPr lang="pt-BR" b="1" i="1" dirty="0">
                <a:effectLst/>
              </a:rPr>
              <a:t>adicionar funcionalidades a um programa sem a necessidade de escrever todo o código do zero</a:t>
            </a:r>
            <a:r>
              <a:rPr lang="pt-BR" b="0" i="0" dirty="0">
                <a:effectLst/>
              </a:rPr>
              <a:t>.</a:t>
            </a:r>
          </a:p>
          <a:p>
            <a:pPr lvl="1">
              <a:buFont typeface="Wingdings" panose="05000000000000000000" pitchFamily="2" charset="2"/>
              <a:buChar char="§"/>
            </a:pPr>
            <a:r>
              <a:rPr lang="pt-BR" dirty="0"/>
              <a:t>Por exemplo a biblioteca </a:t>
            </a:r>
            <a:r>
              <a:rPr lang="pt-BR" dirty="0" err="1"/>
              <a:t>TensorFlow</a:t>
            </a:r>
            <a:r>
              <a:rPr lang="pt-BR" dirty="0"/>
              <a:t>, que possibilita a criação e treinamento de modelos de ML.</a:t>
            </a:r>
          </a:p>
          <a:p>
            <a:pPr lvl="1">
              <a:buFont typeface="Wingdings" panose="05000000000000000000" pitchFamily="2" charset="2"/>
              <a:buChar char="§"/>
            </a:pPr>
            <a:r>
              <a:rPr lang="pt-BR" dirty="0"/>
              <a:t>Ou a biblioteca </a:t>
            </a:r>
            <a:r>
              <a:rPr lang="pt-BR" dirty="0" err="1"/>
              <a:t>NumPy</a:t>
            </a:r>
            <a:r>
              <a:rPr lang="pt-BR" dirty="0"/>
              <a:t> </a:t>
            </a:r>
            <a:r>
              <a:rPr lang="pt-BR" b="0" i="0" dirty="0">
                <a:effectLst/>
              </a:rPr>
              <a:t>que fornece código para trabalharmos com matrizes multidimensionais (chamadas de </a:t>
            </a:r>
            <a:r>
              <a:rPr lang="pt-BR" i="1" dirty="0" err="1">
                <a:effectLst/>
              </a:rPr>
              <a:t>arrays</a:t>
            </a:r>
            <a:r>
              <a:rPr lang="pt-BR" b="0" i="0" dirty="0">
                <a:effectLst/>
              </a:rPr>
              <a:t>).</a:t>
            </a:r>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5902311" y="1690688"/>
            <a:ext cx="6138791" cy="5167312"/>
          </a:xfrm>
        </p:spPr>
        <p:txBody>
          <a:bodyPr>
            <a:normAutofit lnSpcReduction="10000"/>
          </a:bodyPr>
          <a:lstStyle/>
          <a:p>
            <a:r>
              <a:rPr lang="pt-BR" dirty="0"/>
              <a:t>O código (i.e., a aplicação)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a:t>
            </a:r>
            <a:r>
              <a:rPr lang="pt-BR" b="1" i="1" dirty="0">
                <a:solidFill>
                  <a:srgbClr val="00B050"/>
                </a:solidFill>
              </a:rPr>
              <a:t>devido à portabilidade do Python</a:t>
            </a:r>
            <a:r>
              <a:rPr lang="pt-BR" dirty="0"/>
              <a:t>, podemos </a:t>
            </a:r>
            <a:r>
              <a:rPr lang="pt-BR" b="1" i="1" dirty="0">
                <a:solidFill>
                  <a:srgbClr val="00B050"/>
                </a:solidFill>
              </a:rPr>
              <a:t>executá-lo</a:t>
            </a:r>
            <a:r>
              <a:rPr lang="pt-BR" dirty="0"/>
              <a:t> virtualmente </a:t>
            </a:r>
            <a:r>
              <a:rPr lang="pt-BR" b="1" i="1" dirty="0">
                <a:solidFill>
                  <a:srgbClr val="00B050"/>
                </a:solidFill>
              </a:rPr>
              <a:t>em qualquer sistema, com qualquer tipo de CPU</a:t>
            </a:r>
            <a:r>
              <a:rPr lang="pt-BR" dirty="0"/>
              <a:t>.</a:t>
            </a:r>
          </a:p>
          <a:p>
            <a:r>
              <a:rPr lang="pt-BR" dirty="0"/>
              <a:t>Nós não precisamos nós preocupar com a portabilidade, </a:t>
            </a:r>
            <a:r>
              <a:rPr lang="pt-BR" b="1" i="1" dirty="0">
                <a:solidFill>
                  <a:srgbClr val="00B050"/>
                </a:solidFill>
              </a:rPr>
              <a:t>apenas em escrever e executar o código</a:t>
            </a:r>
            <a:r>
              <a:rPr lang="pt-BR" dirty="0"/>
              <a:t>.</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dirty="0">
                  <a:solidFill>
                    <a:srgbClr val="000000"/>
                  </a:solidFill>
                  <a:highlight>
                    <a:srgbClr val="FFFFFF"/>
                  </a:highlight>
                </a:rPr>
                <a:t>    </a:t>
              </a:r>
              <a:r>
                <a:rPr lang="pt-BR" sz="1800" b="0" dirty="0">
                  <a:solidFill>
                    <a:srgbClr val="000000"/>
                  </a:solidFill>
                  <a:highlight>
                    <a:srgbClr val="FFFFFF"/>
                  </a:highlight>
                </a:rPr>
                <a:t>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23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a:off x="2627961" y="2974421"/>
              <a:ext cx="736662" cy="24982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364623" y="3452725"/>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86627" y="1690688"/>
            <a:ext cx="5754475" cy="5167312"/>
          </a:xfrm>
        </p:spPr>
        <p:txBody>
          <a:bodyPr>
            <a:normAutofit/>
          </a:bodyPr>
          <a:lstStyle/>
          <a:p>
            <a:r>
              <a:rPr lang="pt-BR" dirty="0"/>
              <a:t>A </a:t>
            </a:r>
            <a:r>
              <a:rPr lang="pt-BR" b="1" i="1" dirty="0">
                <a:solidFill>
                  <a:srgbClr val="00B050"/>
                </a:solidFill>
              </a:rPr>
              <a:t>máquina virtual </a:t>
            </a:r>
            <a:r>
              <a:rPr lang="pt-BR" dirty="0"/>
              <a:t>do Python se encarrega da </a:t>
            </a:r>
            <a:r>
              <a:rPr lang="pt-BR" b="1" i="1" dirty="0">
                <a:solidFill>
                  <a:srgbClr val="00B050"/>
                </a:solidFill>
              </a:rPr>
              <a:t>portabilidade</a:t>
            </a:r>
            <a:r>
              <a:rPr lang="pt-BR" dirty="0"/>
              <a:t>.</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1" name="Agrupar 10">
            <a:extLst>
              <a:ext uri="{FF2B5EF4-FFF2-40B4-BE49-F238E27FC236}">
                <a16:creationId xmlns:a16="http://schemas.microsoft.com/office/drawing/2014/main" id="{66E22EDB-7687-4D83-799C-15F5CF911B41}"/>
              </a:ext>
            </a:extLst>
          </p:cNvPr>
          <p:cNvGrpSpPr/>
          <p:nvPr/>
        </p:nvGrpSpPr>
        <p:grpSpPr>
          <a:xfrm>
            <a:off x="218841" y="1690688"/>
            <a:ext cx="6067786" cy="4993990"/>
            <a:chOff x="302921" y="1690688"/>
            <a:chExt cx="6067786" cy="4993990"/>
          </a:xfrm>
        </p:grpSpPr>
        <p:grpSp>
          <p:nvGrpSpPr>
            <p:cNvPr id="14" name="Agrupar 13">
              <a:extLst>
                <a:ext uri="{FF2B5EF4-FFF2-40B4-BE49-F238E27FC236}">
                  <a16:creationId xmlns:a16="http://schemas.microsoft.com/office/drawing/2014/main" id="{0095D9C1-85A2-A398-62A1-AD9BD2AB2674}"/>
                </a:ext>
              </a:extLst>
            </p:cNvPr>
            <p:cNvGrpSpPr/>
            <p:nvPr/>
          </p:nvGrpSpPr>
          <p:grpSpPr>
            <a:xfrm>
              <a:off x="472588" y="1690688"/>
              <a:ext cx="2275115" cy="4201104"/>
              <a:chOff x="1164770" y="2145267"/>
              <a:chExt cx="2275115" cy="4201104"/>
            </a:xfrm>
          </p:grpSpPr>
          <p:sp>
            <p:nvSpPr>
              <p:cNvPr id="25" name="Retângulo 24">
                <a:extLst>
                  <a:ext uri="{FF2B5EF4-FFF2-40B4-BE49-F238E27FC236}">
                    <a16:creationId xmlns:a16="http://schemas.microsoft.com/office/drawing/2014/main" id="{2ECCED86-8F83-0C94-C2FA-D3D1748DFA8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26" name="Retângulo 25">
                <a:extLst>
                  <a:ext uri="{FF2B5EF4-FFF2-40B4-BE49-F238E27FC236}">
                    <a16:creationId xmlns:a16="http://schemas.microsoft.com/office/drawing/2014/main" id="{78995300-8583-FED6-5A10-BD59BE2F5EEC}"/>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27" name="Retângulo 26">
                <a:extLst>
                  <a:ext uri="{FF2B5EF4-FFF2-40B4-BE49-F238E27FC236}">
                    <a16:creationId xmlns:a16="http://schemas.microsoft.com/office/drawing/2014/main" id="{5DAAF25A-FD05-7BD2-5637-D01CFA5B8624}"/>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28" name="Retângulo 27">
                <a:extLst>
                  <a:ext uri="{FF2B5EF4-FFF2-40B4-BE49-F238E27FC236}">
                    <a16:creationId xmlns:a16="http://schemas.microsoft.com/office/drawing/2014/main" id="{D76BF4D2-050A-D9A1-0D88-93D24591FEF5}"/>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29" name="CaixaDeTexto 28">
                <a:extLst>
                  <a:ext uri="{FF2B5EF4-FFF2-40B4-BE49-F238E27FC236}">
                    <a16:creationId xmlns:a16="http://schemas.microsoft.com/office/drawing/2014/main" id="{08F62E42-88A5-62D3-6492-64F61F7DE37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30" name="Retângulo 29">
                <a:extLst>
                  <a:ext uri="{FF2B5EF4-FFF2-40B4-BE49-F238E27FC236}">
                    <a16:creationId xmlns:a16="http://schemas.microsoft.com/office/drawing/2014/main" id="{886CCAE8-19B6-4FDF-7D43-27911704B8F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 name="CaixaDeTexto 15">
              <a:extLst>
                <a:ext uri="{FF2B5EF4-FFF2-40B4-BE49-F238E27FC236}">
                  <a16:creationId xmlns:a16="http://schemas.microsoft.com/office/drawing/2014/main" id="{1097E7F7-9E40-2E67-971B-D87CC668F882}"/>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dirty="0">
                  <a:solidFill>
                    <a:srgbClr val="000000"/>
                  </a:solidFill>
                  <a:highlight>
                    <a:srgbClr val="FFFFFF"/>
                  </a:highlight>
                </a:rPr>
                <a:t>    </a:t>
              </a:r>
              <a:r>
                <a:rPr lang="pt-BR" sz="1800" b="0" dirty="0">
                  <a:solidFill>
                    <a:srgbClr val="000000"/>
                  </a:solidFill>
                  <a:highlight>
                    <a:srgbClr val="FFFFFF"/>
                  </a:highlight>
                </a:rPr>
                <a:t>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7" name="Conector reto 16">
              <a:extLst>
                <a:ext uri="{FF2B5EF4-FFF2-40B4-BE49-F238E27FC236}">
                  <a16:creationId xmlns:a16="http://schemas.microsoft.com/office/drawing/2014/main" id="{AA733468-A94E-9C03-12E7-7EC89B2C9B5B}"/>
                </a:ext>
              </a:extLst>
            </p:cNvPr>
            <p:cNvCxnSpPr>
              <a:cxnSpLocks/>
            </p:cNvCxnSpPr>
            <p:nvPr/>
          </p:nvCxnSpPr>
          <p:spPr>
            <a:xfrm flipV="1">
              <a:off x="2627961" y="1992520"/>
              <a:ext cx="476567" cy="23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7C94D625-9367-97B1-B54F-346690A391ED}"/>
                </a:ext>
              </a:extLst>
            </p:cNvPr>
            <p:cNvCxnSpPr>
              <a:cxnSpLocks/>
            </p:cNvCxnSpPr>
            <p:nvPr/>
          </p:nvCxnSpPr>
          <p:spPr>
            <a:xfrm>
              <a:off x="2627961" y="2974421"/>
              <a:ext cx="736662" cy="24982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 descr="Processador CPU Intel i7-860 2.80Ghz">
              <a:extLst>
                <a:ext uri="{FF2B5EF4-FFF2-40B4-BE49-F238E27FC236}">
                  <a16:creationId xmlns:a16="http://schemas.microsoft.com/office/drawing/2014/main" id="{4A308FA5-3714-E153-26FC-C0303E07D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Utilitário AMD Ryzen Master para o controle do overclock | AMD">
              <a:extLst>
                <a:ext uri="{FF2B5EF4-FFF2-40B4-BE49-F238E27FC236}">
                  <a16:creationId xmlns:a16="http://schemas.microsoft.com/office/drawing/2014/main" id="{54F9E388-8E0B-FCF9-DE3D-30F5AADF06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Arm Cortex-M0+ - Microcontrollers - STMicroelectronics">
              <a:extLst>
                <a:ext uri="{FF2B5EF4-FFF2-40B4-BE49-F238E27FC236}">
                  <a16:creationId xmlns:a16="http://schemas.microsoft.com/office/drawing/2014/main" id="{06CB45C4-ED03-7F22-607F-86CEE3A04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6F1A6452-12EC-C217-EEEE-3385FF0ECB6D}"/>
                </a:ext>
              </a:extLst>
            </p:cNvPr>
            <p:cNvSpPr txBox="1"/>
            <p:nvPr/>
          </p:nvSpPr>
          <p:spPr>
            <a:xfrm>
              <a:off x="3364623" y="3452725"/>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931741" y="1825624"/>
                <a:ext cx="5132099" cy="5032375"/>
              </a:xfrm>
            </p:spPr>
            <p:txBody>
              <a:bodyPr>
                <a:normAutofit/>
              </a:bodyPr>
              <a:lstStyle/>
              <a:p>
                <a:r>
                  <a:rPr lang="pt-BR" dirty="0"/>
                  <a:t>Portabilidade é </a:t>
                </a:r>
                <a:r>
                  <a:rPr lang="pt-BR" b="1" i="1" dirty="0">
                    <a:solidFill>
                      <a:srgbClr val="00B050"/>
                    </a:solidFill>
                  </a:rPr>
                  <a:t>algo que damos como certo e que não pensamos muito a respeito </a:t>
                </a:r>
                <a:r>
                  <a:rPr lang="pt-BR" dirty="0"/>
                  <a:t>quando criamos códigos para sistemas de uso geral.</a:t>
                </a:r>
              </a:p>
              <a:p>
                <a:r>
                  <a:rPr lang="pt-BR" dirty="0"/>
                  <a:t>Porém quando partimos para sistemas embarcados, isso se torna um problema.</a:t>
                </a:r>
              </a:p>
              <a:p>
                <a:r>
                  <a:rPr lang="pt-BR" dirty="0"/>
                  <a:t>Vamos ver um problema envolvendo cálculos em ponto flutuante: o calculo de </a:t>
                </a:r>
                <a14:m>
                  <m:oMath xmlns:m="http://schemas.openxmlformats.org/officeDocument/2006/math">
                    <m:r>
                      <a:rPr lang="pt-BR" i="1" smtClean="0">
                        <a:latin typeface="Cambria Math" panose="02040503050406030204" pitchFamily="18" charset="0"/>
                        <a:ea typeface="Cambria Math" panose="02040503050406030204" pitchFamily="18" charset="0"/>
                      </a:rPr>
                      <m:t>𝜋</m:t>
                    </m:r>
                  </m:oMath>
                </a14:m>
                <a:r>
                  <a:rPr lang="pt-BR" dirty="0"/>
                  <a:t>.</a:t>
                </a:r>
              </a:p>
            </p:txBody>
          </p:sp>
        </mc:Choice>
        <mc:Fallback>
          <p:sp>
            <p:nvSpPr>
              <p:cNvPr id="3" name="Espaço Reservado para Conteúdo 2">
                <a:extLst>
                  <a:ext uri="{FF2B5EF4-FFF2-40B4-BE49-F238E27FC236}">
                    <a16:creationId xmlns:a16="http://schemas.microsoft.com/office/drawing/2014/main" id="{00EF41F9-79F8-89BF-93BA-3C30883F64B6}"/>
                  </a:ext>
                </a:extLst>
              </p:cNvPr>
              <p:cNvSpPr>
                <a:spLocks noGrp="1" noRot="1" noChangeAspect="1" noMove="1" noResize="1" noEditPoints="1" noAdjustHandles="1" noChangeArrowheads="1" noChangeShapeType="1" noTextEdit="1"/>
              </p:cNvSpPr>
              <p:nvPr>
                <p:ph idx="1"/>
              </p:nvPr>
            </p:nvSpPr>
            <p:spPr>
              <a:xfrm>
                <a:off x="6931741" y="1825624"/>
                <a:ext cx="5132099" cy="5032375"/>
              </a:xfrm>
              <a:blipFill>
                <a:blip r:embed="rId3"/>
                <a:stretch>
                  <a:fillRect l="-2138" t="-1937" r="-1900"/>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4"/>
          <a:stretch>
            <a:fillRect/>
          </a:stretch>
        </p:blipFill>
        <p:spPr>
          <a:xfrm>
            <a:off x="128159" y="1825625"/>
            <a:ext cx="6566930" cy="3955416"/>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solidFill>
                  <a:srgbClr val="00B050"/>
                </a:solidFill>
              </a:rPr>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72981" y="1807779"/>
            <a:ext cx="5761364" cy="5050220"/>
          </a:xfrm>
        </p:spPr>
        <p:txBody>
          <a:bodyPr>
            <a:normAutofit/>
          </a:bodyPr>
          <a:lstStyle/>
          <a:p>
            <a:r>
              <a:rPr lang="pt-BR" dirty="0"/>
              <a:t>Como forma de </a:t>
            </a:r>
            <a:r>
              <a:rPr lang="pt-BR" b="1" i="1" dirty="0">
                <a:solidFill>
                  <a:srgbClr val="00B050"/>
                </a:solidFill>
              </a:rPr>
              <a:t>abstrair a complexidade dos cálculos e facilitar o uso</a:t>
            </a:r>
            <a:r>
              <a:rPr lang="pt-BR" dirty="0"/>
              <a:t> de operações em ponto flutuante, podemos </a:t>
            </a:r>
            <a:r>
              <a:rPr lang="pt-BR" b="1" i="1" dirty="0">
                <a:solidFill>
                  <a:srgbClr val="00B050"/>
                </a:solidFill>
              </a:rPr>
              <a:t>implementá-las como uma biblioteca </a:t>
            </a:r>
            <a:r>
              <a:rPr lang="pt-BR" dirty="0"/>
              <a:t>que teria funções para adição, multiplicação, etc. destes valores.</a:t>
            </a:r>
          </a:p>
          <a:p>
            <a:r>
              <a:rPr lang="pt-BR" dirty="0"/>
              <a:t>Entretanto, uma biblioteca puramente feita em SW para tal finalidade tende a ser </a:t>
            </a:r>
            <a:r>
              <a:rPr lang="pt-BR" b="1" i="1" dirty="0">
                <a:solidFill>
                  <a:srgbClr val="00B050"/>
                </a:solidFill>
              </a:rPr>
              <a:t>muito lenta</a:t>
            </a:r>
            <a:r>
              <a:rPr lang="pt-BR" dirty="0"/>
              <a:t>.</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555226" y="1825624"/>
            <a:ext cx="6426566" cy="5032376"/>
          </a:xfrm>
        </p:spPr>
        <p:txBody>
          <a:bodyPr>
            <a:normAutofit lnSpcReduction="10000"/>
          </a:bodyPr>
          <a:lstStyle/>
          <a:p>
            <a:r>
              <a:rPr lang="pt-BR" dirty="0"/>
              <a:t>Ao longo dos anos, para acelerar essas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foi ótimo porque desde sua proliferação, praticamente toda CPU tem uma FPU dentro dela. </a:t>
            </a:r>
          </a:p>
          <a:p>
            <a:r>
              <a:rPr lang="pt-BR" dirty="0"/>
              <a:t>Portanto, </a:t>
            </a:r>
            <a:r>
              <a:rPr lang="pt-BR" b="1" i="1" dirty="0">
                <a:solidFill>
                  <a:srgbClr val="00B050"/>
                </a:solidFill>
              </a:rPr>
              <a:t>escrevemos o código uma única vez e ele é executado em qualquer lugar</a:t>
            </a:r>
            <a:r>
              <a:rPr lang="pt-BR" dirty="0"/>
              <a:t>.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usada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555226" y="1825624"/>
            <a:ext cx="6470861" cy="5032376"/>
          </a:xfrm>
        </p:spPr>
        <p:txBody>
          <a:bodyPr>
            <a:normAutofit lnSpcReduction="10000"/>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Essas características são ótimas para um sistema embarcado.</a:t>
            </a:r>
          </a:p>
          <a:p>
            <a:r>
              <a:rPr lang="pt-BR" dirty="0"/>
              <a:t>Porém, uma implicação direta delas é que a </a:t>
            </a:r>
            <a:r>
              <a:rPr lang="pt-BR" b="1" i="1" dirty="0">
                <a:solidFill>
                  <a:srgbClr val="FF0000"/>
                </a:solidFill>
              </a:rPr>
              <a:t>preocupação com a 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1024181" y="2702052"/>
            <a:ext cx="3134096" cy="2548969"/>
            <a:chOff x="123873" y="2761045"/>
            <a:chExt cx="3107024" cy="2548969"/>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1467178" y="3200671"/>
              <a:ext cx="420414" cy="310702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1131372" y="4940682"/>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Por exemplo, o que acontece se quisermos rodar um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 de uso geral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3" y="1825624"/>
            <a:ext cx="6569341" cy="5032375"/>
          </a:xfrm>
        </p:spPr>
        <p:txBody>
          <a:bodyPr/>
          <a:lstStyle/>
          <a:p>
            <a:r>
              <a:rPr lang="pt-BR" dirty="0"/>
              <a:t>Antes de falarmos de sistemas embarcados, vamos fazer um </a:t>
            </a:r>
            <a:r>
              <a:rPr lang="pt-BR" b="1" i="1" dirty="0"/>
              <a:t>paralelo</a:t>
            </a:r>
            <a:r>
              <a:rPr lang="pt-BR" dirty="0"/>
              <a:t> com o </a:t>
            </a:r>
            <a:r>
              <a:rPr lang="pt-BR" b="1" i="1" dirty="0"/>
              <a:t>sistema de um computador de uso geral</a:t>
            </a:r>
            <a:r>
              <a:rPr lang="pt-BR" dirty="0"/>
              <a:t>.</a:t>
            </a:r>
          </a:p>
          <a:p>
            <a:r>
              <a:rPr lang="pt-BR" dirty="0"/>
              <a:t>Em termos gerais, o que temos é o software (SW) (aplicações, bibliotecas e sistema operacional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embarcado não é portável para outro.</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a:t>
            </a:r>
            <a:r>
              <a:rPr lang="pt-BR" b="1" i="1" dirty="0">
                <a:solidFill>
                  <a:srgbClr val="FF0000"/>
                </a:solidFill>
              </a:rPr>
              <a:t>extremamente limitado </a:t>
            </a:r>
            <a:r>
              <a:rPr lang="pt-BR" dirty="0"/>
              <a:t>em termos de </a:t>
            </a:r>
            <a:r>
              <a:rPr lang="pt-BR" b="1" i="1" dirty="0"/>
              <a:t>desempenho</a:t>
            </a:r>
            <a:r>
              <a:rPr lang="pt-BR" dirty="0"/>
              <a:t>, </a:t>
            </a:r>
            <a:r>
              <a:rPr lang="pt-BR" b="1" i="1" dirty="0"/>
              <a:t>consumo de energia </a:t>
            </a:r>
            <a:r>
              <a:rPr lang="pt-BR" dirty="0"/>
              <a:t>e </a:t>
            </a:r>
            <a:r>
              <a:rPr lang="pt-BR" b="1" i="1" dirty="0"/>
              <a:t>armazenamento</a:t>
            </a:r>
            <a:r>
              <a:rPr lang="pt-BR" dirty="0"/>
              <a:t>.</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a:t>
            </a:r>
            <a:r>
              <a:rPr lang="pt-BR" b="1" i="1" dirty="0">
                <a:solidFill>
                  <a:srgbClr val="FF0000"/>
                </a:solidFill>
              </a:rPr>
              <a:t>não é tão portável e flexível</a:t>
            </a:r>
            <a:r>
              <a:rPr lang="pt-BR" dirty="0"/>
              <a:t>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416474" y="4737363"/>
            <a:ext cx="4985843" cy="923330"/>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b="1" i="1" dirty="0"/>
              <a:t> – Sistemas Embarcados</a:t>
            </a:r>
            <a:r>
              <a:rPr lang="pt-BR" dirty="0"/>
              <a:t>”</a:t>
            </a:r>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90C1E-A1E7-F4BF-56F7-6A7946CA1A79}"/>
              </a:ext>
            </a:extLst>
          </p:cNvPr>
          <p:cNvSpPr>
            <a:spLocks noGrp="1"/>
          </p:cNvSpPr>
          <p:nvPr>
            <p:ph type="title"/>
          </p:nvPr>
        </p:nvSpPr>
        <p:spPr/>
        <p:txBody>
          <a:bodyPr/>
          <a:lstStyle/>
          <a:p>
            <a:r>
              <a:rPr lang="pt-BR" i="1" dirty="0" err="1"/>
              <a:t>Endpoint</a:t>
            </a:r>
            <a:endParaRPr lang="pt-BR" i="1" dirty="0"/>
          </a:p>
        </p:txBody>
      </p:sp>
      <p:pic>
        <p:nvPicPr>
          <p:cNvPr id="2050" name="Picture 2" descr="What is Endpoint Security? - PurpleBox">
            <a:extLst>
              <a:ext uri="{FF2B5EF4-FFF2-40B4-BE49-F238E27FC236}">
                <a16:creationId xmlns:a16="http://schemas.microsoft.com/office/drawing/2014/main" id="{6ED6F804-E51B-55C9-713F-952CA177F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65" t="8607" r="23821" b="6403"/>
          <a:stretch/>
        </p:blipFill>
        <p:spPr bwMode="auto">
          <a:xfrm>
            <a:off x="838200" y="1817225"/>
            <a:ext cx="4878001" cy="4548851"/>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8C487D2E-B61F-D966-4B38-CC2D93502779}"/>
              </a:ext>
            </a:extLst>
          </p:cNvPr>
          <p:cNvSpPr txBox="1">
            <a:spLocks/>
          </p:cNvSpPr>
          <p:nvPr/>
        </p:nvSpPr>
        <p:spPr>
          <a:xfrm>
            <a:off x="6488823" y="1690688"/>
            <a:ext cx="5583572"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Um </a:t>
            </a:r>
            <a:r>
              <a:rPr lang="pt-BR" i="1" dirty="0" err="1"/>
              <a:t>endpoint</a:t>
            </a:r>
            <a:r>
              <a:rPr lang="pt-BR" dirty="0"/>
              <a:t> é um dispositivo de computação remota que se comunica com uma rede ou com a Internet. </a:t>
            </a:r>
          </a:p>
          <a:p>
            <a:r>
              <a:rPr lang="pt-BR" dirty="0"/>
              <a:t>Em outras palavras, se um dispositivo estiver conectado a uma rede, ele será considerado um </a:t>
            </a:r>
            <a:r>
              <a:rPr lang="pt-BR" i="1" dirty="0" err="1"/>
              <a:t>endpoint</a:t>
            </a:r>
            <a:r>
              <a:rPr lang="pt-BR" dirty="0"/>
              <a:t>.</a:t>
            </a:r>
          </a:p>
        </p:txBody>
      </p:sp>
    </p:spTree>
    <p:extLst>
      <p:ext uri="{BB962C8B-B14F-4D97-AF65-F5344CB8AC3E}">
        <p14:creationId xmlns:p14="http://schemas.microsoft.com/office/powerpoint/2010/main" val="3077513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dirty="0"/>
              <a:t>Os componentes mais</a:t>
            </a:r>
            <a:r>
              <a:rPr lang="pt-BR" i="0" dirty="0">
                <a:effectLst/>
              </a:rPr>
              <a:t> importantes do HW de um computador de uso </a:t>
            </a:r>
            <a:r>
              <a:rPr lang="pt-BR" dirty="0"/>
              <a:t>geral </a:t>
            </a:r>
            <a:r>
              <a:rPr lang="pt-BR" i="0" dirty="0">
                <a:effectLst/>
              </a:rPr>
              <a:t>são:</a:t>
            </a:r>
          </a:p>
          <a:p>
            <a:pPr lvl="1">
              <a:buFont typeface="Wingdings" panose="05000000000000000000" pitchFamily="2" charset="2"/>
              <a:buChar char="§"/>
            </a:pPr>
            <a:r>
              <a:rPr lang="pt-BR" i="0" dirty="0">
                <a:effectLst/>
              </a:rPr>
              <a:t>Uni</a:t>
            </a:r>
            <a:r>
              <a:rPr lang="pt-BR" dirty="0"/>
              <a:t>dade de processamento central (CPU)</a:t>
            </a:r>
          </a:p>
          <a:p>
            <a:pPr lvl="1">
              <a:buFont typeface="Wingdings" panose="05000000000000000000" pitchFamily="2" charset="2"/>
              <a:buChar char="§"/>
            </a:pPr>
            <a:r>
              <a:rPr lang="pt-BR" i="0" dirty="0">
                <a:effectLst/>
              </a:rPr>
              <a:t>E as mem</a:t>
            </a:r>
            <a:r>
              <a:rPr lang="pt-BR" dirty="0"/>
              <a:t>ó</a:t>
            </a:r>
            <a:r>
              <a:rPr lang="pt-BR" i="0" dirty="0">
                <a:effectLst/>
              </a:rPr>
              <a:t>rias de armazenamento volátil e de </a:t>
            </a:r>
            <a:r>
              <a:rPr lang="pt-BR" dirty="0"/>
              <a:t>l</a:t>
            </a:r>
            <a:r>
              <a:rPr lang="pt-BR" i="0" dirty="0">
                <a:effectLst/>
              </a:rPr>
              <a:t>ongo prazo.</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270174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b="1" dirty="0"/>
              <a:t>Unidade de processamento central</a:t>
            </a:r>
            <a:r>
              <a:rPr lang="pt-BR" dirty="0"/>
              <a:t> (CPU): é o </a:t>
            </a:r>
            <a:r>
              <a:rPr lang="pt-BR" b="1" i="1" dirty="0"/>
              <a:t>cérebro do computador</a:t>
            </a:r>
            <a:r>
              <a:rPr lang="pt-BR" dirty="0"/>
              <a:t>. É responsável por</a:t>
            </a:r>
            <a:endParaRPr lang="pt-BR" i="0" dirty="0">
              <a:effectLst/>
            </a:endParaRPr>
          </a:p>
          <a:p>
            <a:pPr lvl="1">
              <a:buFont typeface="Wingdings" panose="05000000000000000000" pitchFamily="2" charset="2"/>
              <a:buChar char="§"/>
            </a:pPr>
            <a:r>
              <a:rPr lang="pt-BR" i="0" dirty="0">
                <a:effectLst/>
              </a:rPr>
              <a:t>cálculos, </a:t>
            </a:r>
          </a:p>
          <a:p>
            <a:pPr lvl="1">
              <a:buFont typeface="Wingdings" panose="05000000000000000000" pitchFamily="2" charset="2"/>
              <a:buChar char="§"/>
            </a:pPr>
            <a:r>
              <a:rPr lang="pt-BR" i="0" dirty="0">
                <a:effectLst/>
              </a:rPr>
              <a:t>tomada de decisões, </a:t>
            </a:r>
          </a:p>
          <a:p>
            <a:pPr lvl="1">
              <a:buFont typeface="Wingdings" panose="05000000000000000000" pitchFamily="2" charset="2"/>
              <a:buChar char="§"/>
            </a:pPr>
            <a:r>
              <a:rPr lang="pt-BR" i="0" dirty="0">
                <a:effectLst/>
              </a:rPr>
              <a:t>controle de dispositivos, </a:t>
            </a:r>
          </a:p>
          <a:p>
            <a:pPr lvl="1">
              <a:buFont typeface="Wingdings" panose="05000000000000000000" pitchFamily="2" charset="2"/>
              <a:buChar char="§"/>
            </a:pPr>
            <a:r>
              <a:rPr lang="pt-BR" i="0" dirty="0">
                <a:effectLst/>
              </a:rPr>
              <a:t>e execução de programas.</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012C58A6-A74E-6D7B-25D9-956EE829222D}"/>
              </a:ext>
            </a:extLst>
          </p:cNvPr>
          <p:cNvSpPr/>
          <p:nvPr/>
        </p:nvSpPr>
        <p:spPr>
          <a:xfrm>
            <a:off x="2375338" y="1988006"/>
            <a:ext cx="2869324"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98168A0-C5DC-DF0C-CF4D-94A99FACCE6D}"/>
              </a:ext>
            </a:extLst>
          </p:cNvPr>
          <p:cNvSpPr/>
          <p:nvPr/>
        </p:nvSpPr>
        <p:spPr>
          <a:xfrm>
            <a:off x="1120608" y="4212165"/>
            <a:ext cx="3601170"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3215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volátil</a:t>
            </a:r>
            <a:r>
              <a:rPr lang="pt-BR" dirty="0"/>
              <a:t>: </a:t>
            </a:r>
            <a:r>
              <a:rPr lang="pt-BR" b="1" i="1" dirty="0">
                <a:effectLst/>
              </a:rPr>
              <a:t>armazena temporariamente</a:t>
            </a:r>
            <a:r>
              <a:rPr lang="pt-BR" i="0" dirty="0">
                <a:effectLst/>
              </a:rPr>
              <a:t> dados e instruções sendo processados pela CPU.</a:t>
            </a:r>
          </a:p>
          <a:p>
            <a:pPr lvl="1">
              <a:buFont typeface="Wingdings" panose="05000000000000000000" pitchFamily="2" charset="2"/>
              <a:buChar char="§"/>
            </a:pPr>
            <a:r>
              <a:rPr lang="pt-BR" i="0" dirty="0">
                <a:effectLst/>
              </a:rPr>
              <a:t>Exemplos: RAM e a cache do processador.</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123C1250-94ED-FA28-A8CB-BE10BFE6770F}"/>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C4297711-F27D-7623-3894-BBF37A03D8F6}"/>
              </a:ext>
            </a:extLst>
          </p:cNvPr>
          <p:cNvSpPr/>
          <p:nvPr/>
        </p:nvSpPr>
        <p:spPr>
          <a:xfrm>
            <a:off x="734658" y="4224668"/>
            <a:ext cx="3817899"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2087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não-volátil</a:t>
            </a:r>
            <a:r>
              <a:rPr lang="pt-BR" dirty="0"/>
              <a:t>: </a:t>
            </a:r>
            <a:r>
              <a:rPr lang="pt-BR" b="1" i="1" dirty="0">
                <a:effectLst/>
              </a:rPr>
              <a:t>armazena permanentemente</a:t>
            </a:r>
            <a:r>
              <a:rPr lang="pt-BR" b="0" i="0" dirty="0">
                <a:effectLst/>
              </a:rPr>
              <a:t> arquivos, programas e outros dados que podem ser acessados posteriormente mesmo após sistema ser reiniciado.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a:t>
            </a:r>
            <a:r>
              <a:rPr lang="pt-BR" b="0" i="1" dirty="0">
                <a:effectLst/>
              </a:rPr>
              <a:t>flash</a:t>
            </a:r>
            <a:r>
              <a:rPr lang="pt-BR" b="0" i="0" dirty="0">
                <a:effectLst/>
              </a:rPr>
              <a:t> e memória de acesso aleatório não volátil (NVRAM). </a:t>
            </a:r>
            <a:endParaRPr lang="pt-BR" i="0" dirty="0">
              <a:effectLst/>
            </a:endParaRP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788505"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D24152D4-8BAB-B5DB-C155-B1487F0535E0}"/>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246505FC-90F7-1115-B3F1-ECA1AF7C350C}"/>
              </a:ext>
            </a:extLst>
          </p:cNvPr>
          <p:cNvSpPr/>
          <p:nvPr/>
        </p:nvSpPr>
        <p:spPr>
          <a:xfrm>
            <a:off x="2293934" y="1983878"/>
            <a:ext cx="2950727"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42712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6370983" y="1825624"/>
            <a:ext cx="5625074" cy="5032375"/>
          </a:xfrm>
        </p:spPr>
        <p:txBody>
          <a:bodyPr>
            <a:normAutofit/>
          </a:bodyPr>
          <a:lstStyle/>
          <a:p>
            <a:r>
              <a:rPr lang="pt-BR" dirty="0"/>
              <a:t>Mas percebam que todos eles são </a:t>
            </a:r>
            <a:r>
              <a:rPr lang="pt-BR" b="1" i="1" dirty="0"/>
              <a:t>componentes separados</a:t>
            </a:r>
            <a:r>
              <a:rPr lang="pt-BR" dirty="0"/>
              <a:t>.</a:t>
            </a:r>
          </a:p>
          <a:p>
            <a:r>
              <a:rPr lang="pt-BR" dirty="0">
                <a:effectLst/>
              </a:rPr>
              <a:t>Discutiremos mais sobre isso </a:t>
            </a:r>
            <a:r>
              <a:rPr lang="pt-BR" dirty="0"/>
              <a:t>na sequência</a:t>
            </a:r>
            <a:endParaRPr lang="pt-BR" dirty="0">
              <a:effectLst/>
            </a:endParaRPr>
          </a:p>
        </p:txBody>
      </p:sp>
      <p:pic>
        <p:nvPicPr>
          <p:cNvPr id="1026" name="Picture 2" descr="Fotografia do Stock: Computer Hardware, hard drive, cpu, ram, vga card, and  Motherboard, on Wooden Floor | Adobe Stock">
            <a:extLst>
              <a:ext uri="{FF2B5EF4-FFF2-40B4-BE49-F238E27FC236}">
                <a16:creationId xmlns:a16="http://schemas.microsoft.com/office/drawing/2014/main" id="{C37B45C3-88C9-F64B-563C-893089DC7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8"/>
          <a:stretch/>
        </p:blipFill>
        <p:spPr bwMode="auto">
          <a:xfrm>
            <a:off x="339812" y="2196545"/>
            <a:ext cx="5756188" cy="398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89624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9883</TotalTime>
  <Words>6828</Words>
  <Application>Microsoft Office PowerPoint</Application>
  <PresentationFormat>Widescreen</PresentationFormat>
  <Paragraphs>538</Paragraphs>
  <Slides>47</Slides>
  <Notes>26</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47</vt:i4>
      </vt:variant>
    </vt:vector>
  </HeadingPairs>
  <TitlesOfParts>
    <vt:vector size="57"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Recapitulando</vt:lpstr>
      <vt:lpstr>Apresentação do PowerPoint</vt:lpstr>
      <vt:lpstr>Sistema computacional de uso geral</vt:lpstr>
      <vt:lpstr>Hardware</vt:lpstr>
      <vt:lpstr>Hardware</vt:lpstr>
      <vt:lpstr>Hardware</vt:lpstr>
      <vt:lpstr>Hardware</vt:lpstr>
      <vt:lpstr>Hardware</vt:lpstr>
      <vt:lpstr>Apresentação do PowerPoint</vt:lpstr>
      <vt:lpstr>Microprocessador: apenas uma peça do quebra-cabeças</vt:lpstr>
      <vt:lpstr>Microprocessador: apenas uma peça do quebra-cabeças</vt:lpstr>
      <vt:lpstr>Microcontrolador, tudo junto e misturado</vt:lpstr>
      <vt:lpstr>Microcontrolador, tudo junto e misturado</vt:lpstr>
      <vt:lpstr>Microprocessador</vt:lpstr>
      <vt:lpstr>Diferenças de magnitude</vt:lpstr>
      <vt:lpstr>Quais são as implicações das limitações?</vt:lpstr>
      <vt:lpstr>Comparação de hardwares embarcados</vt:lpstr>
      <vt:lpstr>Dominância dos processadores ARM</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lpstr>Endpoint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1856</cp:revision>
  <dcterms:created xsi:type="dcterms:W3CDTF">2020-01-20T13:50:05Z</dcterms:created>
  <dcterms:modified xsi:type="dcterms:W3CDTF">2023-08-09T03:25:02Z</dcterms:modified>
</cp:coreProperties>
</file>